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5"/>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9516" autoAdjust="0"/>
  </p:normalViewPr>
  <p:slideViewPr>
    <p:cSldViewPr snapToGrid="0">
      <p:cViewPr varScale="1">
        <p:scale>
          <a:sx n="60" d="100"/>
          <a:sy n="60" d="100"/>
        </p:scale>
        <p:origin x="9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eke van Tuinen" userId="ed22c550-b84f-4481-816d-c5ae7bd4721b" providerId="ADAL" clId="{27FC6BFA-09A8-4F72-AF8E-DCBEED08F8BF}"/>
    <pc:docChg chg="modSld">
      <pc:chgData name="Hanneke van Tuinen" userId="ed22c550-b84f-4481-816d-c5ae7bd4721b" providerId="ADAL" clId="{27FC6BFA-09A8-4F72-AF8E-DCBEED08F8BF}" dt="2020-05-11T12:42:13.578" v="304" actId="14100"/>
      <pc:docMkLst>
        <pc:docMk/>
      </pc:docMkLst>
      <pc:sldChg chg="modSp">
        <pc:chgData name="Hanneke van Tuinen" userId="ed22c550-b84f-4481-816d-c5ae7bd4721b" providerId="ADAL" clId="{27FC6BFA-09A8-4F72-AF8E-DCBEED08F8BF}" dt="2020-05-11T12:40:14.977" v="155" actId="113"/>
        <pc:sldMkLst>
          <pc:docMk/>
          <pc:sldMk cId="4104556227" sldId="256"/>
        </pc:sldMkLst>
        <pc:spChg chg="mod">
          <ac:chgData name="Hanneke van Tuinen" userId="ed22c550-b84f-4481-816d-c5ae7bd4721b" providerId="ADAL" clId="{27FC6BFA-09A8-4F72-AF8E-DCBEED08F8BF}" dt="2020-05-11T12:40:14.977" v="155" actId="113"/>
          <ac:spMkLst>
            <pc:docMk/>
            <pc:sldMk cId="4104556227" sldId="256"/>
            <ac:spMk id="2" creationId="{00000000-0000-0000-0000-000000000000}"/>
          </ac:spMkLst>
        </pc:spChg>
        <pc:spChg chg="mod">
          <ac:chgData name="Hanneke van Tuinen" userId="ed22c550-b84f-4481-816d-c5ae7bd4721b" providerId="ADAL" clId="{27FC6BFA-09A8-4F72-AF8E-DCBEED08F8BF}" dt="2020-05-11T12:40:10.568" v="154" actId="20577"/>
          <ac:spMkLst>
            <pc:docMk/>
            <pc:sldMk cId="4104556227" sldId="256"/>
            <ac:spMk id="3" creationId="{00000000-0000-0000-0000-000000000000}"/>
          </ac:spMkLst>
        </pc:spChg>
      </pc:sldChg>
      <pc:sldChg chg="modSp">
        <pc:chgData name="Hanneke van Tuinen" userId="ed22c550-b84f-4481-816d-c5ae7bd4721b" providerId="ADAL" clId="{27FC6BFA-09A8-4F72-AF8E-DCBEED08F8BF}" dt="2020-05-11T12:41:19.145" v="285" actId="20577"/>
        <pc:sldMkLst>
          <pc:docMk/>
          <pc:sldMk cId="3247586044" sldId="257"/>
        </pc:sldMkLst>
        <pc:spChg chg="mod">
          <ac:chgData name="Hanneke van Tuinen" userId="ed22c550-b84f-4481-816d-c5ae7bd4721b" providerId="ADAL" clId="{27FC6BFA-09A8-4F72-AF8E-DCBEED08F8BF}" dt="2020-05-11T12:41:19.145" v="285" actId="20577"/>
          <ac:spMkLst>
            <pc:docMk/>
            <pc:sldMk cId="3247586044" sldId="257"/>
            <ac:spMk id="3" creationId="{00000000-0000-0000-0000-000000000000}"/>
          </ac:spMkLst>
        </pc:spChg>
      </pc:sldChg>
      <pc:sldChg chg="modSp">
        <pc:chgData name="Hanneke van Tuinen" userId="ed22c550-b84f-4481-816d-c5ae7bd4721b" providerId="ADAL" clId="{27FC6BFA-09A8-4F72-AF8E-DCBEED08F8BF}" dt="2020-05-11T12:35:53.515" v="8" actId="20577"/>
        <pc:sldMkLst>
          <pc:docMk/>
          <pc:sldMk cId="3215172126" sldId="258"/>
        </pc:sldMkLst>
        <pc:spChg chg="mod">
          <ac:chgData name="Hanneke van Tuinen" userId="ed22c550-b84f-4481-816d-c5ae7bd4721b" providerId="ADAL" clId="{27FC6BFA-09A8-4F72-AF8E-DCBEED08F8BF}" dt="2020-05-11T12:35:53.515" v="8" actId="20577"/>
          <ac:spMkLst>
            <pc:docMk/>
            <pc:sldMk cId="3215172126" sldId="258"/>
            <ac:spMk id="2" creationId="{00000000-0000-0000-0000-000000000000}"/>
          </ac:spMkLst>
        </pc:spChg>
      </pc:sldChg>
      <pc:sldChg chg="modSp">
        <pc:chgData name="Hanneke van Tuinen" userId="ed22c550-b84f-4481-816d-c5ae7bd4721b" providerId="ADAL" clId="{27FC6BFA-09A8-4F72-AF8E-DCBEED08F8BF}" dt="2020-05-11T12:36:23.202" v="10" actId="20577"/>
        <pc:sldMkLst>
          <pc:docMk/>
          <pc:sldMk cId="548094315" sldId="264"/>
        </pc:sldMkLst>
        <pc:spChg chg="mod">
          <ac:chgData name="Hanneke van Tuinen" userId="ed22c550-b84f-4481-816d-c5ae7bd4721b" providerId="ADAL" clId="{27FC6BFA-09A8-4F72-AF8E-DCBEED08F8BF}" dt="2020-05-11T12:36:23.202" v="10" actId="20577"/>
          <ac:spMkLst>
            <pc:docMk/>
            <pc:sldMk cId="548094315" sldId="264"/>
            <ac:spMk id="3" creationId="{00000000-0000-0000-0000-000000000000}"/>
          </ac:spMkLst>
        </pc:spChg>
      </pc:sldChg>
      <pc:sldChg chg="modSp">
        <pc:chgData name="Hanneke van Tuinen" userId="ed22c550-b84f-4481-816d-c5ae7bd4721b" providerId="ADAL" clId="{27FC6BFA-09A8-4F72-AF8E-DCBEED08F8BF}" dt="2020-05-11T12:39:01.516" v="28" actId="20577"/>
        <pc:sldMkLst>
          <pc:docMk/>
          <pc:sldMk cId="3697975420" sldId="266"/>
        </pc:sldMkLst>
        <pc:spChg chg="mod">
          <ac:chgData name="Hanneke van Tuinen" userId="ed22c550-b84f-4481-816d-c5ae7bd4721b" providerId="ADAL" clId="{27FC6BFA-09A8-4F72-AF8E-DCBEED08F8BF}" dt="2020-05-11T12:39:01.516" v="28" actId="20577"/>
          <ac:spMkLst>
            <pc:docMk/>
            <pc:sldMk cId="3697975420" sldId="266"/>
            <ac:spMk id="3" creationId="{00000000-0000-0000-0000-000000000000}"/>
          </ac:spMkLst>
        </pc:spChg>
      </pc:sldChg>
      <pc:sldChg chg="modSp">
        <pc:chgData name="Hanneke van Tuinen" userId="ed22c550-b84f-4481-816d-c5ae7bd4721b" providerId="ADAL" clId="{27FC6BFA-09A8-4F72-AF8E-DCBEED08F8BF}" dt="2020-05-11T12:39:58.839" v="150" actId="20577"/>
        <pc:sldMkLst>
          <pc:docMk/>
          <pc:sldMk cId="809016500" sldId="267"/>
        </pc:sldMkLst>
        <pc:spChg chg="mod">
          <ac:chgData name="Hanneke van Tuinen" userId="ed22c550-b84f-4481-816d-c5ae7bd4721b" providerId="ADAL" clId="{27FC6BFA-09A8-4F72-AF8E-DCBEED08F8BF}" dt="2020-05-11T12:39:58.839" v="150" actId="20577"/>
          <ac:spMkLst>
            <pc:docMk/>
            <pc:sldMk cId="809016500" sldId="267"/>
            <ac:spMk id="3" creationId="{00000000-0000-0000-0000-000000000000}"/>
          </ac:spMkLst>
        </pc:spChg>
      </pc:sldChg>
      <pc:sldChg chg="modSp">
        <pc:chgData name="Hanneke van Tuinen" userId="ed22c550-b84f-4481-816d-c5ae7bd4721b" providerId="ADAL" clId="{27FC6BFA-09A8-4F72-AF8E-DCBEED08F8BF}" dt="2020-05-11T12:41:44.183" v="292" actId="113"/>
        <pc:sldMkLst>
          <pc:docMk/>
          <pc:sldMk cId="64789370" sldId="268"/>
        </pc:sldMkLst>
        <pc:spChg chg="mod">
          <ac:chgData name="Hanneke van Tuinen" userId="ed22c550-b84f-4481-816d-c5ae7bd4721b" providerId="ADAL" clId="{27FC6BFA-09A8-4F72-AF8E-DCBEED08F8BF}" dt="2020-05-11T12:41:44.183" v="292" actId="113"/>
          <ac:spMkLst>
            <pc:docMk/>
            <pc:sldMk cId="64789370" sldId="268"/>
            <ac:spMk id="2" creationId="{00000000-0000-0000-0000-000000000000}"/>
          </ac:spMkLst>
        </pc:spChg>
      </pc:sldChg>
      <pc:sldChg chg="modSp">
        <pc:chgData name="Hanneke van Tuinen" userId="ed22c550-b84f-4481-816d-c5ae7bd4721b" providerId="ADAL" clId="{27FC6BFA-09A8-4F72-AF8E-DCBEED08F8BF}" dt="2020-05-11T12:42:02.316" v="303" actId="20577"/>
        <pc:sldMkLst>
          <pc:docMk/>
          <pc:sldMk cId="1151983705" sldId="272"/>
        </pc:sldMkLst>
        <pc:spChg chg="mod">
          <ac:chgData name="Hanneke van Tuinen" userId="ed22c550-b84f-4481-816d-c5ae7bd4721b" providerId="ADAL" clId="{27FC6BFA-09A8-4F72-AF8E-DCBEED08F8BF}" dt="2020-05-11T12:42:02.316" v="303" actId="20577"/>
          <ac:spMkLst>
            <pc:docMk/>
            <pc:sldMk cId="1151983705" sldId="272"/>
            <ac:spMk id="2" creationId="{00000000-0000-0000-0000-000000000000}"/>
          </ac:spMkLst>
        </pc:spChg>
      </pc:sldChg>
      <pc:sldChg chg="modSp">
        <pc:chgData name="Hanneke van Tuinen" userId="ed22c550-b84f-4481-816d-c5ae7bd4721b" providerId="ADAL" clId="{27FC6BFA-09A8-4F72-AF8E-DCBEED08F8BF}" dt="2020-05-11T12:42:13.578" v="304" actId="14100"/>
        <pc:sldMkLst>
          <pc:docMk/>
          <pc:sldMk cId="1298339331" sldId="274"/>
        </pc:sldMkLst>
        <pc:spChg chg="mod">
          <ac:chgData name="Hanneke van Tuinen" userId="ed22c550-b84f-4481-816d-c5ae7bd4721b" providerId="ADAL" clId="{27FC6BFA-09A8-4F72-AF8E-DCBEED08F8BF}" dt="2020-05-11T12:42:13.578" v="304" actId="14100"/>
          <ac:spMkLst>
            <pc:docMk/>
            <pc:sldMk cId="1298339331" sldId="27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955BD1-9BA4-439E-91D0-F3427F5C7EAB}" type="datetimeFigureOut">
              <a:rPr lang="nl-NL" smtClean="0"/>
              <a:t>11-5-2020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40E417-084A-4550-9DC6-D0F93A13554C}" type="slidenum">
              <a:rPr lang="nl-NL" smtClean="0"/>
              <a:t>‹nr.›</a:t>
            </a:fld>
            <a:endParaRPr lang="nl-NL"/>
          </a:p>
        </p:txBody>
      </p:sp>
    </p:spTree>
    <p:extLst>
      <p:ext uri="{BB962C8B-B14F-4D97-AF65-F5344CB8AC3E}">
        <p14:creationId xmlns:p14="http://schemas.microsoft.com/office/powerpoint/2010/main" val="45951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940E417-084A-4550-9DC6-D0F93A13554C}" type="slidenum">
              <a:rPr lang="nl-NL" smtClean="0"/>
              <a:t>4</a:t>
            </a:fld>
            <a:endParaRPr lang="nl-NL"/>
          </a:p>
        </p:txBody>
      </p:sp>
    </p:spTree>
    <p:extLst>
      <p:ext uri="{BB962C8B-B14F-4D97-AF65-F5344CB8AC3E}">
        <p14:creationId xmlns:p14="http://schemas.microsoft.com/office/powerpoint/2010/main" val="2982841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5ADA305B-03E5-456F-AC73-1CC46DA37202}" type="datetimeFigureOut">
              <a:rPr lang="nl-NL" smtClean="0"/>
              <a:t>11-5-2020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4741D74-437A-4A07-88EE-048F17C4A710}" type="slidenum">
              <a:rPr lang="nl-NL" smtClean="0"/>
              <a:t>‹nr.›</a:t>
            </a:fld>
            <a:endParaRPr lang="nl-NL"/>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0383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ADA305B-03E5-456F-AC73-1CC46DA37202}" type="datetimeFigureOut">
              <a:rPr lang="nl-NL" smtClean="0"/>
              <a:t>11-5-2020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4741D74-437A-4A07-88EE-048F17C4A710}" type="slidenum">
              <a:rPr lang="nl-NL" smtClean="0"/>
              <a:t>‹nr.›</a:t>
            </a:fld>
            <a:endParaRPr lang="nl-NL"/>
          </a:p>
        </p:txBody>
      </p:sp>
    </p:spTree>
    <p:extLst>
      <p:ext uri="{BB962C8B-B14F-4D97-AF65-F5344CB8AC3E}">
        <p14:creationId xmlns:p14="http://schemas.microsoft.com/office/powerpoint/2010/main" val="3704312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ADA305B-03E5-456F-AC73-1CC46DA37202}" type="datetimeFigureOut">
              <a:rPr lang="nl-NL" smtClean="0"/>
              <a:t>11-5-2020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4741D74-437A-4A07-88EE-048F17C4A710}"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583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ADA305B-03E5-456F-AC73-1CC46DA37202}" type="datetimeFigureOut">
              <a:rPr lang="nl-NL" smtClean="0"/>
              <a:t>11-5-2020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4741D74-437A-4A07-88EE-048F17C4A710}" type="slidenum">
              <a:rPr lang="nl-NL" smtClean="0"/>
              <a:t>‹nr.›</a:t>
            </a:fld>
            <a:endParaRPr lang="nl-NL"/>
          </a:p>
        </p:txBody>
      </p:sp>
    </p:spTree>
    <p:extLst>
      <p:ext uri="{BB962C8B-B14F-4D97-AF65-F5344CB8AC3E}">
        <p14:creationId xmlns:p14="http://schemas.microsoft.com/office/powerpoint/2010/main" val="4261151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ADA305B-03E5-456F-AC73-1CC46DA37202}" type="datetimeFigureOut">
              <a:rPr lang="nl-NL" smtClean="0"/>
              <a:t>11-5-2020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4741D74-437A-4A07-88EE-048F17C4A710}" type="slidenum">
              <a:rPr lang="nl-NL" smtClean="0"/>
              <a:t>‹nr.›</a:t>
            </a:fld>
            <a:endParaRPr lang="nl-NL"/>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34662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ADA305B-03E5-456F-AC73-1CC46DA37202}" type="datetimeFigureOut">
              <a:rPr lang="nl-NL" smtClean="0"/>
              <a:t>11-5-2020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4741D74-437A-4A07-88EE-048F17C4A710}" type="slidenum">
              <a:rPr lang="nl-NL" smtClean="0"/>
              <a:t>‹nr.›</a:t>
            </a:fld>
            <a:endParaRPr lang="nl-NL"/>
          </a:p>
        </p:txBody>
      </p:sp>
    </p:spTree>
    <p:extLst>
      <p:ext uri="{BB962C8B-B14F-4D97-AF65-F5344CB8AC3E}">
        <p14:creationId xmlns:p14="http://schemas.microsoft.com/office/powerpoint/2010/main" val="233074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ADA305B-03E5-456F-AC73-1CC46DA37202}" type="datetimeFigureOut">
              <a:rPr lang="nl-NL" smtClean="0"/>
              <a:t>11-5-2020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4741D74-437A-4A07-88EE-048F17C4A710}" type="slidenum">
              <a:rPr lang="nl-NL" smtClean="0"/>
              <a:t>‹nr.›</a:t>
            </a:fld>
            <a:endParaRPr lang="nl-NL"/>
          </a:p>
        </p:txBody>
      </p:sp>
    </p:spTree>
    <p:extLst>
      <p:ext uri="{BB962C8B-B14F-4D97-AF65-F5344CB8AC3E}">
        <p14:creationId xmlns:p14="http://schemas.microsoft.com/office/powerpoint/2010/main" val="47134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5ADA305B-03E5-456F-AC73-1CC46DA37202}" type="datetimeFigureOut">
              <a:rPr lang="nl-NL" smtClean="0"/>
              <a:t>11-5-2020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4741D74-437A-4A07-88EE-048F17C4A710}" type="slidenum">
              <a:rPr lang="nl-NL" smtClean="0"/>
              <a:t>‹nr.›</a:t>
            </a:fld>
            <a:endParaRPr lang="nl-NL"/>
          </a:p>
        </p:txBody>
      </p:sp>
    </p:spTree>
    <p:extLst>
      <p:ext uri="{BB962C8B-B14F-4D97-AF65-F5344CB8AC3E}">
        <p14:creationId xmlns:p14="http://schemas.microsoft.com/office/powerpoint/2010/main" val="1350741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A305B-03E5-456F-AC73-1CC46DA37202}" type="datetimeFigureOut">
              <a:rPr lang="nl-NL" smtClean="0"/>
              <a:t>11-5-2020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4741D74-437A-4A07-88EE-048F17C4A710}" type="slidenum">
              <a:rPr lang="nl-NL" smtClean="0"/>
              <a:t>‹nr.›</a:t>
            </a:fld>
            <a:endParaRPr lang="nl-NL"/>
          </a:p>
        </p:txBody>
      </p:sp>
    </p:spTree>
    <p:extLst>
      <p:ext uri="{BB962C8B-B14F-4D97-AF65-F5344CB8AC3E}">
        <p14:creationId xmlns:p14="http://schemas.microsoft.com/office/powerpoint/2010/main" val="763065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5ADA305B-03E5-456F-AC73-1CC46DA37202}" type="datetimeFigureOut">
              <a:rPr lang="nl-NL" smtClean="0"/>
              <a:t>11-5-2020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4741D74-437A-4A07-88EE-048F17C4A710}" type="slidenum">
              <a:rPr lang="nl-NL" smtClean="0"/>
              <a:t>‹nr.›</a:t>
            </a:fld>
            <a:endParaRPr lang="nl-NL"/>
          </a:p>
        </p:txBody>
      </p:sp>
    </p:spTree>
    <p:extLst>
      <p:ext uri="{BB962C8B-B14F-4D97-AF65-F5344CB8AC3E}">
        <p14:creationId xmlns:p14="http://schemas.microsoft.com/office/powerpoint/2010/main" val="3896588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ADA305B-03E5-456F-AC73-1CC46DA37202}" type="datetimeFigureOut">
              <a:rPr lang="nl-NL" smtClean="0"/>
              <a:t>11-5-2020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4741D74-437A-4A07-88EE-048F17C4A710}"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643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ADA305B-03E5-456F-AC73-1CC46DA37202}" type="datetimeFigureOut">
              <a:rPr lang="nl-NL" smtClean="0"/>
              <a:t>11-5-2020</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4741D74-437A-4A07-88EE-048F17C4A710}" type="slidenum">
              <a:rPr lang="nl-NL" smtClean="0"/>
              <a:t>‹nr.›</a:t>
            </a:fld>
            <a:endParaRPr lang="nl-NL"/>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757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uidinbeeld.nl/wratten/wratten-w4.htm"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64F47E8-C2CA-43A6-9404-03BADA34D7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F01D43C-86DB-4B5D-A163-81BC94201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5" y="620720"/>
            <a:ext cx="4193173" cy="5571069"/>
          </a:xfrm>
          <a:prstGeom prst="rect">
            <a:avLst/>
          </a:prstGeom>
          <a:blipFill dpi="0" rotWithShape="1">
            <a:blip r:embed="rId2">
              <a:duotone>
                <a:schemeClr val="accent3">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6A995F0-906C-4573-A739-16EED217D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9343" y="620720"/>
            <a:ext cx="6442480" cy="559316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5590120" y="1105351"/>
            <a:ext cx="5477071" cy="3023981"/>
          </a:xfrm>
        </p:spPr>
        <p:txBody>
          <a:bodyPr anchor="b">
            <a:normAutofit/>
          </a:bodyPr>
          <a:lstStyle/>
          <a:p>
            <a:pPr algn="l"/>
            <a:r>
              <a:rPr lang="nl-NL" sz="4400" b="1" dirty="0">
                <a:solidFill>
                  <a:schemeClr val="bg1"/>
                </a:solidFill>
              </a:rPr>
              <a:t>Medisch technisch handelen</a:t>
            </a:r>
          </a:p>
        </p:txBody>
      </p:sp>
      <p:sp>
        <p:nvSpPr>
          <p:cNvPr id="3" name="Ondertitel 2"/>
          <p:cNvSpPr>
            <a:spLocks noGrp="1"/>
          </p:cNvSpPr>
          <p:nvPr>
            <p:ph type="subTitle" idx="1"/>
          </p:nvPr>
        </p:nvSpPr>
        <p:spPr>
          <a:xfrm>
            <a:off x="5590120" y="4297556"/>
            <a:ext cx="5477071" cy="1431695"/>
          </a:xfrm>
        </p:spPr>
        <p:txBody>
          <a:bodyPr anchor="t">
            <a:normAutofit/>
          </a:bodyPr>
          <a:lstStyle/>
          <a:p>
            <a:r>
              <a:rPr lang="nl-NL" sz="1600" dirty="0">
                <a:solidFill>
                  <a:schemeClr val="bg1"/>
                </a:solidFill>
              </a:rPr>
              <a:t>Dermatologie (huid)</a:t>
            </a:r>
          </a:p>
          <a:p>
            <a:r>
              <a:rPr lang="nl-NL" sz="1600" dirty="0">
                <a:solidFill>
                  <a:schemeClr val="bg1"/>
                </a:solidFill>
              </a:rPr>
              <a:t>LF1 P3 MTH</a:t>
            </a:r>
          </a:p>
        </p:txBody>
      </p:sp>
      <p:cxnSp>
        <p:nvCxnSpPr>
          <p:cNvPr id="14" name="Straight Connector 13">
            <a:extLst>
              <a:ext uri="{FF2B5EF4-FFF2-40B4-BE49-F238E27FC236}">
                <a16:creationId xmlns:a16="http://schemas.microsoft.com/office/drawing/2014/main" id="{C3F5F06D-7250-43A5-9B61-0B7F1FD7E3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960" y="4214336"/>
            <a:ext cx="51206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55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Behandelingsmethoden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146817485"/>
              </p:ext>
            </p:extLst>
          </p:nvPr>
        </p:nvGraphicFramePr>
        <p:xfrm>
          <a:off x="1024128" y="1772011"/>
          <a:ext cx="10646694" cy="4683760"/>
        </p:xfrm>
        <a:graphic>
          <a:graphicData uri="http://schemas.openxmlformats.org/drawingml/2006/table">
            <a:tbl>
              <a:tblPr firstRow="1" bandRow="1">
                <a:tableStyleId>{5C22544A-7EE6-4342-B048-85BDC9FD1C3A}</a:tableStyleId>
              </a:tblPr>
              <a:tblGrid>
                <a:gridCol w="5323347">
                  <a:extLst>
                    <a:ext uri="{9D8B030D-6E8A-4147-A177-3AD203B41FA5}">
                      <a16:colId xmlns:a16="http://schemas.microsoft.com/office/drawing/2014/main" val="2224173637"/>
                    </a:ext>
                  </a:extLst>
                </a:gridCol>
                <a:gridCol w="5323347">
                  <a:extLst>
                    <a:ext uri="{9D8B030D-6E8A-4147-A177-3AD203B41FA5}">
                      <a16:colId xmlns:a16="http://schemas.microsoft.com/office/drawing/2014/main" val="1911999115"/>
                    </a:ext>
                  </a:extLst>
                </a:gridCol>
              </a:tblGrid>
              <a:tr h="370840">
                <a:tc>
                  <a:txBody>
                    <a:bodyPr/>
                    <a:lstStyle/>
                    <a:p>
                      <a:r>
                        <a:rPr lang="nl-NL" b="1" dirty="0"/>
                        <a:t>Salicylzuur</a:t>
                      </a:r>
                      <a:r>
                        <a:rPr lang="nl-NL" b="1" baseline="0" dirty="0"/>
                        <a:t> 40%</a:t>
                      </a:r>
                      <a:endParaRPr lang="nl-NL" b="1" dirty="0"/>
                    </a:p>
                  </a:txBody>
                  <a:tcPr/>
                </a:tc>
                <a:tc>
                  <a:txBody>
                    <a:bodyPr/>
                    <a:lstStyle/>
                    <a:p>
                      <a:r>
                        <a:rPr lang="nl-NL" dirty="0" err="1"/>
                        <a:t>Monochloorazijnzuur</a:t>
                      </a:r>
                      <a:r>
                        <a:rPr lang="nl-NL" dirty="0"/>
                        <a:t> (MCA) of </a:t>
                      </a:r>
                      <a:r>
                        <a:rPr lang="nl-NL" dirty="0" err="1"/>
                        <a:t>Trichloorazijnzuur</a:t>
                      </a:r>
                      <a:r>
                        <a:rPr lang="nl-NL" dirty="0"/>
                        <a:t> (TCA)</a:t>
                      </a:r>
                    </a:p>
                  </a:txBody>
                  <a:tcPr/>
                </a:tc>
                <a:extLst>
                  <a:ext uri="{0D108BD9-81ED-4DB2-BD59-A6C34878D82A}">
                    <a16:rowId xmlns:a16="http://schemas.microsoft.com/office/drawing/2014/main" val="1124828155"/>
                  </a:ext>
                </a:extLst>
              </a:tr>
              <a:tr h="370840">
                <a:tc>
                  <a:txBody>
                    <a:bodyPr/>
                    <a:lstStyle/>
                    <a:p>
                      <a:r>
                        <a:rPr lang="nl-NL" dirty="0"/>
                        <a:t>Hoornverwekende</a:t>
                      </a:r>
                      <a:r>
                        <a:rPr lang="nl-NL" baseline="0" dirty="0"/>
                        <a:t> werking</a:t>
                      </a:r>
                      <a:endParaRPr lang="nl-NL" dirty="0"/>
                    </a:p>
                  </a:txBody>
                  <a:tcPr/>
                </a:tc>
                <a:tc>
                  <a:txBody>
                    <a:bodyPr/>
                    <a:lstStyle/>
                    <a:p>
                      <a:r>
                        <a:rPr lang="nl-NL" dirty="0"/>
                        <a:t>Voor gebruik goed schudden</a:t>
                      </a:r>
                    </a:p>
                  </a:txBody>
                  <a:tcPr/>
                </a:tc>
                <a:extLst>
                  <a:ext uri="{0D108BD9-81ED-4DB2-BD59-A6C34878D82A}">
                    <a16:rowId xmlns:a16="http://schemas.microsoft.com/office/drawing/2014/main" val="4146425048"/>
                  </a:ext>
                </a:extLst>
              </a:tr>
              <a:tr h="370840">
                <a:tc>
                  <a:txBody>
                    <a:bodyPr/>
                    <a:lstStyle/>
                    <a:p>
                      <a:r>
                        <a:rPr lang="nl-NL" dirty="0"/>
                        <a:t>Nadee</a:t>
                      </a:r>
                      <a:r>
                        <a:rPr lang="nl-NL" baseline="0" dirty="0"/>
                        <a:t>l: etsend</a:t>
                      </a:r>
                      <a:endParaRPr lang="nl-NL" dirty="0"/>
                    </a:p>
                  </a:txBody>
                  <a:tcPr/>
                </a:tc>
                <a:tc>
                  <a:txBody>
                    <a:bodyPr/>
                    <a:lstStyle/>
                    <a:p>
                      <a:r>
                        <a:rPr lang="nl-NL" dirty="0"/>
                        <a:t>Warm maken</a:t>
                      </a:r>
                    </a:p>
                  </a:txBody>
                  <a:tcPr/>
                </a:tc>
                <a:extLst>
                  <a:ext uri="{0D108BD9-81ED-4DB2-BD59-A6C34878D82A}">
                    <a16:rowId xmlns:a16="http://schemas.microsoft.com/office/drawing/2014/main" val="3398302921"/>
                  </a:ext>
                </a:extLst>
              </a:tr>
              <a:tr h="370840">
                <a:tc>
                  <a:txBody>
                    <a:bodyPr/>
                    <a:lstStyle/>
                    <a:p>
                      <a:r>
                        <a:rPr lang="nl-NL" dirty="0"/>
                        <a:t>Bescherming omliggende gezonde huid met zinkolie/-zalf</a:t>
                      </a:r>
                      <a:r>
                        <a:rPr lang="nl-NL" baseline="0" dirty="0"/>
                        <a:t> of </a:t>
                      </a:r>
                      <a:r>
                        <a:rPr lang="nl-NL" baseline="0" dirty="0" err="1"/>
                        <a:t>leukotape</a:t>
                      </a:r>
                      <a:endParaRPr lang="nl-NL" dirty="0"/>
                    </a:p>
                  </a:txBody>
                  <a:tcPr/>
                </a:tc>
                <a:tc>
                  <a:txBody>
                    <a:bodyPr/>
                    <a:lstStyle/>
                    <a:p>
                      <a:r>
                        <a:rPr lang="nl-NL" dirty="0"/>
                        <a:t>Nadeel:</a:t>
                      </a:r>
                      <a:r>
                        <a:rPr lang="nl-NL" baseline="0" dirty="0"/>
                        <a:t> etsend</a:t>
                      </a:r>
                      <a:endParaRPr lang="nl-NL" dirty="0"/>
                    </a:p>
                  </a:txBody>
                  <a:tcPr/>
                </a:tc>
                <a:extLst>
                  <a:ext uri="{0D108BD9-81ED-4DB2-BD59-A6C34878D82A}">
                    <a16:rowId xmlns:a16="http://schemas.microsoft.com/office/drawing/2014/main" val="3192315142"/>
                  </a:ext>
                </a:extLst>
              </a:tr>
              <a:tr h="370840">
                <a:tc>
                  <a:txBody>
                    <a:bodyPr/>
                    <a:lstStyle/>
                    <a:p>
                      <a:r>
                        <a:rPr lang="nl-NL" dirty="0"/>
                        <a:t>‘s Avonds</a:t>
                      </a:r>
                      <a:r>
                        <a:rPr lang="nl-NL" baseline="0" dirty="0"/>
                        <a:t> aanbrengen en afdekken met pleister/</a:t>
                      </a:r>
                      <a:r>
                        <a:rPr lang="nl-NL" baseline="0" dirty="0" err="1"/>
                        <a:t>leukotape</a:t>
                      </a:r>
                      <a:r>
                        <a:rPr lang="nl-NL" baseline="0" dirty="0"/>
                        <a:t>; eenmaal per dag</a:t>
                      </a:r>
                      <a:endParaRPr lang="nl-NL" dirty="0"/>
                    </a:p>
                  </a:txBody>
                  <a:tcPr/>
                </a:tc>
                <a:tc>
                  <a:txBody>
                    <a:bodyPr/>
                    <a:lstStyle/>
                    <a:p>
                      <a:r>
                        <a:rPr lang="nl-NL" dirty="0"/>
                        <a:t>Handschoenen en gaasje</a:t>
                      </a:r>
                      <a:r>
                        <a:rPr lang="nl-NL" baseline="0" dirty="0"/>
                        <a:t> om dop wikkelen</a:t>
                      </a:r>
                      <a:endParaRPr lang="nl-NL" dirty="0"/>
                    </a:p>
                  </a:txBody>
                  <a:tcPr/>
                </a:tc>
                <a:extLst>
                  <a:ext uri="{0D108BD9-81ED-4DB2-BD59-A6C34878D82A}">
                    <a16:rowId xmlns:a16="http://schemas.microsoft.com/office/drawing/2014/main" val="3517035720"/>
                  </a:ext>
                </a:extLst>
              </a:tr>
              <a:tr h="370840">
                <a:tc>
                  <a:txBody>
                    <a:bodyPr/>
                    <a:lstStyle/>
                    <a:p>
                      <a:r>
                        <a:rPr lang="nl-NL" dirty="0"/>
                        <a:t>Witte dode cellen wegschrapen</a:t>
                      </a:r>
                    </a:p>
                  </a:txBody>
                  <a:tcPr/>
                </a:tc>
                <a:tc>
                  <a:txBody>
                    <a:bodyPr/>
                    <a:lstStyle/>
                    <a:p>
                      <a:r>
                        <a:rPr lang="nl-NL" dirty="0"/>
                        <a:t>Gezonde huid beschermen met vaseline/zinkolie</a:t>
                      </a:r>
                    </a:p>
                  </a:txBody>
                  <a:tcPr/>
                </a:tc>
                <a:extLst>
                  <a:ext uri="{0D108BD9-81ED-4DB2-BD59-A6C34878D82A}">
                    <a16:rowId xmlns:a16="http://schemas.microsoft.com/office/drawing/2014/main" val="2104107520"/>
                  </a:ext>
                </a:extLst>
              </a:tr>
              <a:tr h="370840">
                <a:tc>
                  <a:txBody>
                    <a:bodyPr/>
                    <a:lstStyle/>
                    <a:p>
                      <a:r>
                        <a:rPr lang="nl-NL" dirty="0"/>
                        <a:t>Effect:</a:t>
                      </a:r>
                      <a:r>
                        <a:rPr lang="nl-NL" baseline="0" dirty="0"/>
                        <a:t> meestal na 3 maanden</a:t>
                      </a:r>
                      <a:endParaRPr lang="nl-NL" dirty="0"/>
                    </a:p>
                  </a:txBody>
                  <a:tcPr/>
                </a:tc>
                <a:tc>
                  <a:txBody>
                    <a:bodyPr/>
                    <a:lstStyle/>
                    <a:p>
                      <a:r>
                        <a:rPr lang="nl-NL" dirty="0"/>
                        <a:t>Irritatie, kan brandwond ontstaan</a:t>
                      </a:r>
                    </a:p>
                  </a:txBody>
                  <a:tcPr/>
                </a:tc>
                <a:extLst>
                  <a:ext uri="{0D108BD9-81ED-4DB2-BD59-A6C34878D82A}">
                    <a16:rowId xmlns:a16="http://schemas.microsoft.com/office/drawing/2014/main" val="1735102730"/>
                  </a:ext>
                </a:extLst>
              </a:tr>
              <a:tr h="370840">
                <a:tc>
                  <a:txBody>
                    <a:bodyPr/>
                    <a:lstStyle/>
                    <a:p>
                      <a:endParaRPr lang="nl-NL"/>
                    </a:p>
                  </a:txBody>
                  <a:tcPr/>
                </a:tc>
                <a:tc>
                  <a:txBody>
                    <a:bodyPr/>
                    <a:lstStyle/>
                    <a:p>
                      <a:r>
                        <a:rPr lang="nl-NL" dirty="0"/>
                        <a:t>Voordeel: op het moment van behandeling pijnloos</a:t>
                      </a:r>
                    </a:p>
                  </a:txBody>
                  <a:tcPr/>
                </a:tc>
                <a:extLst>
                  <a:ext uri="{0D108BD9-81ED-4DB2-BD59-A6C34878D82A}">
                    <a16:rowId xmlns:a16="http://schemas.microsoft.com/office/drawing/2014/main" val="2360000066"/>
                  </a:ext>
                </a:extLst>
              </a:tr>
              <a:tr h="370840">
                <a:tc>
                  <a:txBody>
                    <a:bodyPr/>
                    <a:lstStyle/>
                    <a:p>
                      <a:endParaRPr lang="nl-NL"/>
                    </a:p>
                  </a:txBody>
                  <a:tcPr/>
                </a:tc>
                <a:tc>
                  <a:txBody>
                    <a:bodyPr/>
                    <a:lstStyle/>
                    <a:p>
                      <a:r>
                        <a:rPr lang="nl-NL" dirty="0"/>
                        <a:t>Na 4 weken </a:t>
                      </a:r>
                      <a:r>
                        <a:rPr lang="nl-NL" dirty="0" err="1"/>
                        <a:t>z.n</a:t>
                      </a:r>
                      <a:r>
                        <a:rPr lang="nl-NL" dirty="0"/>
                        <a:t>. behandeling</a:t>
                      </a:r>
                      <a:r>
                        <a:rPr lang="nl-NL" baseline="0" dirty="0"/>
                        <a:t> herhalen</a:t>
                      </a:r>
                      <a:endParaRPr lang="nl-NL" dirty="0"/>
                    </a:p>
                  </a:txBody>
                  <a:tcPr/>
                </a:tc>
                <a:extLst>
                  <a:ext uri="{0D108BD9-81ED-4DB2-BD59-A6C34878D82A}">
                    <a16:rowId xmlns:a16="http://schemas.microsoft.com/office/drawing/2014/main" val="582284854"/>
                  </a:ext>
                </a:extLst>
              </a:tr>
            </a:tbl>
          </a:graphicData>
        </a:graphic>
      </p:graphicFrame>
    </p:spTree>
    <p:extLst>
      <p:ext uri="{BB962C8B-B14F-4D97-AF65-F5344CB8AC3E}">
        <p14:creationId xmlns:p14="http://schemas.microsoft.com/office/powerpoint/2010/main" val="3874817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228600" y="804333"/>
            <a:ext cx="4356688" cy="5249334"/>
          </a:xfrm>
        </p:spPr>
        <p:txBody>
          <a:bodyPr>
            <a:normAutofit/>
          </a:bodyPr>
          <a:lstStyle/>
          <a:p>
            <a:pPr algn="r"/>
            <a:r>
              <a:rPr lang="nl-NL" sz="2400" b="1" dirty="0"/>
              <a:t>Behandelingsmethoden</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99330" y="804333"/>
            <a:ext cx="6257721" cy="5249334"/>
          </a:xfrm>
        </p:spPr>
        <p:txBody>
          <a:bodyPr anchor="ctr">
            <a:normAutofit/>
          </a:bodyPr>
          <a:lstStyle/>
          <a:p>
            <a:pPr marL="0" indent="0">
              <a:buNone/>
            </a:pPr>
            <a:r>
              <a:rPr lang="nl-NL" sz="1600" b="1" dirty="0"/>
              <a:t>Coagulatie</a:t>
            </a:r>
          </a:p>
          <a:p>
            <a:pPr>
              <a:buFont typeface="Wingdings" panose="05000000000000000000" pitchFamily="2" charset="2"/>
              <a:buChar char="v"/>
            </a:pPr>
            <a:r>
              <a:rPr lang="nl-NL" sz="1600" dirty="0"/>
              <a:t> Wegbranden met </a:t>
            </a:r>
            <a:r>
              <a:rPr lang="nl-NL" sz="1600" dirty="0" err="1"/>
              <a:t>elektrocauter</a:t>
            </a:r>
            <a:r>
              <a:rPr lang="nl-NL" sz="1600" dirty="0"/>
              <a:t>;</a:t>
            </a:r>
          </a:p>
          <a:p>
            <a:pPr>
              <a:buFont typeface="Wingdings" panose="05000000000000000000" pitchFamily="2" charset="2"/>
              <a:buChar char="v"/>
            </a:pPr>
            <a:r>
              <a:rPr lang="nl-NL" sz="1600" dirty="0"/>
              <a:t> Effectief, maar agressief;</a:t>
            </a:r>
          </a:p>
          <a:p>
            <a:pPr>
              <a:buFont typeface="Wingdings" panose="05000000000000000000" pitchFamily="2" charset="2"/>
              <a:buChar char="v"/>
            </a:pPr>
            <a:r>
              <a:rPr lang="nl-NL" sz="1600" dirty="0"/>
              <a:t> Dure apparatuur;</a:t>
            </a:r>
          </a:p>
          <a:p>
            <a:pPr>
              <a:buFont typeface="Wingdings" panose="05000000000000000000" pitchFamily="2" charset="2"/>
              <a:buChar char="v"/>
            </a:pPr>
            <a:r>
              <a:rPr lang="nl-NL" sz="1600" dirty="0"/>
              <a:t> Bij volwassenen: verdoving;</a:t>
            </a:r>
          </a:p>
          <a:p>
            <a:pPr>
              <a:buFont typeface="Wingdings" panose="05000000000000000000" pitchFamily="2" charset="2"/>
              <a:buChar char="v"/>
            </a:pPr>
            <a:r>
              <a:rPr lang="nl-NL" sz="1600" dirty="0"/>
              <a:t> Bij kinderen: onder narcose.</a:t>
            </a:r>
          </a:p>
          <a:p>
            <a:pPr marL="0" indent="0">
              <a:buNone/>
            </a:pPr>
            <a:r>
              <a:rPr lang="nl-NL" sz="1600" b="1" dirty="0"/>
              <a:t>Taak van de assistente:</a:t>
            </a:r>
          </a:p>
          <a:p>
            <a:pPr marL="0" indent="0">
              <a:buNone/>
            </a:pPr>
            <a:r>
              <a:rPr lang="nl-NL" sz="1600" dirty="0"/>
              <a:t>Klaarleggen van benodigdheden. </a:t>
            </a:r>
            <a:r>
              <a:rPr lang="nl-NL" sz="1600" dirty="0" err="1"/>
              <a:t>Elektrocauter</a:t>
            </a:r>
            <a:r>
              <a:rPr lang="nl-NL" sz="1600" dirty="0"/>
              <a:t> met hulpstukken, steriele gaasjes en onsteriele handschoenen huisarts. Na afloop evt. drukverband aanleggen.</a:t>
            </a:r>
          </a:p>
        </p:txBody>
      </p:sp>
    </p:spTree>
    <p:extLst>
      <p:ext uri="{BB962C8B-B14F-4D97-AF65-F5344CB8AC3E}">
        <p14:creationId xmlns:p14="http://schemas.microsoft.com/office/powerpoint/2010/main" val="3697975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3100" b="1" dirty="0"/>
              <a:t>Excochleatie</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99330" y="804333"/>
            <a:ext cx="6257721" cy="5249334"/>
          </a:xfrm>
        </p:spPr>
        <p:txBody>
          <a:bodyPr anchor="ctr">
            <a:normAutofit/>
          </a:bodyPr>
          <a:lstStyle/>
          <a:p>
            <a:pPr marL="0" indent="0">
              <a:buNone/>
            </a:pPr>
            <a:r>
              <a:rPr lang="nl-NL" b="1" dirty="0"/>
              <a:t>Uitlepelen/uitsnijden van een wrat</a:t>
            </a:r>
          </a:p>
          <a:p>
            <a:pPr>
              <a:buFont typeface="Wingdings" panose="05000000000000000000" pitchFamily="2" charset="2"/>
              <a:buChar char="v"/>
            </a:pPr>
            <a:r>
              <a:rPr lang="nl-NL" dirty="0"/>
              <a:t> Soms onder verdoving, soms onder narcose;</a:t>
            </a:r>
          </a:p>
          <a:p>
            <a:pPr>
              <a:buFont typeface="Wingdings" panose="05000000000000000000" pitchFamily="2" charset="2"/>
              <a:buChar char="v"/>
            </a:pPr>
            <a:r>
              <a:rPr lang="nl-NL" dirty="0"/>
              <a:t> Wondgebied wordt soms nadien dichtgeschroeid; </a:t>
            </a:r>
          </a:p>
          <a:p>
            <a:pPr>
              <a:buFont typeface="Wingdings" panose="05000000000000000000" pitchFamily="2" charset="2"/>
              <a:buChar char="v"/>
            </a:pPr>
            <a:r>
              <a:rPr lang="nl-NL" dirty="0"/>
              <a:t> Benodigdheden steriel veld staan in protocollenboek, echter wordt in praktijk niet echt meer gedaan.</a:t>
            </a:r>
          </a:p>
        </p:txBody>
      </p:sp>
    </p:spTree>
    <p:extLst>
      <p:ext uri="{BB962C8B-B14F-4D97-AF65-F5344CB8AC3E}">
        <p14:creationId xmlns:p14="http://schemas.microsoft.com/office/powerpoint/2010/main" val="809016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3500" b="1" dirty="0">
                <a:solidFill>
                  <a:srgbClr val="FFFFFF"/>
                </a:solidFill>
              </a:rPr>
              <a:t>Allergietest H5.21</a:t>
            </a:r>
          </a:p>
        </p:txBody>
      </p:sp>
      <p:sp>
        <p:nvSpPr>
          <p:cNvPr id="3" name="Tijdelijke aanduiding voor inhoud 2"/>
          <p:cNvSpPr>
            <a:spLocks noGrp="1"/>
          </p:cNvSpPr>
          <p:nvPr>
            <p:ph idx="1"/>
          </p:nvPr>
        </p:nvSpPr>
        <p:spPr>
          <a:xfrm>
            <a:off x="4951048" y="804333"/>
            <a:ext cx="6306003" cy="5249334"/>
          </a:xfrm>
        </p:spPr>
        <p:txBody>
          <a:bodyPr anchor="ctr">
            <a:normAutofit/>
          </a:bodyPr>
          <a:lstStyle/>
          <a:p>
            <a:endParaRPr lang="nl-NL" sz="2000" b="1" dirty="0"/>
          </a:p>
          <a:p>
            <a:r>
              <a:rPr lang="nl-NL" sz="2000" b="1" dirty="0"/>
              <a:t>Doel: </a:t>
            </a:r>
            <a:r>
              <a:rPr lang="nl-NL" sz="2000" dirty="0"/>
              <a:t>vaststellen voor welke allergenen de patiënt overgevoelig is. Het onderzoek kan zowel plaatsvinden met behulp van intracutane injecties als met druppeltjes op de huid.</a:t>
            </a:r>
          </a:p>
          <a:p>
            <a:endParaRPr lang="nl-NL" sz="2000" dirty="0"/>
          </a:p>
          <a:p>
            <a:r>
              <a:rPr lang="nl-NL" sz="1600" dirty="0"/>
              <a:t>(!) </a:t>
            </a:r>
            <a:r>
              <a:rPr lang="nl-NL" sz="1600" i="1" dirty="0"/>
              <a:t>Controleer voorafgaand aan het onderzoek o de arts aanwezig is tot een half uur na afloop van het onderzoek en of er </a:t>
            </a:r>
            <a:r>
              <a:rPr lang="nl-NL" sz="1600" i="1" dirty="0" err="1"/>
              <a:t>epinefrine</a:t>
            </a:r>
            <a:r>
              <a:rPr lang="nl-NL" sz="1600" i="1" dirty="0"/>
              <a:t> (adrenaline) en </a:t>
            </a:r>
            <a:r>
              <a:rPr lang="nl-NL" sz="1600" i="1" dirty="0" err="1"/>
              <a:t>clemastine</a:t>
            </a:r>
            <a:r>
              <a:rPr lang="nl-NL" sz="1600" i="1" dirty="0"/>
              <a:t> in de praktijk aanwezig is. Daarnaast controleer je natuurlijk ook de houdbaarheidsdatum van de testoplossingen.</a:t>
            </a:r>
            <a:endParaRPr lang="nl-NL" sz="1600" dirty="0"/>
          </a:p>
          <a:p>
            <a:r>
              <a:rPr lang="nl-NL" sz="1600" dirty="0"/>
              <a:t>De huisarts kan een verwijzing schrijven naar een allergoloog, om een allergietest aan te vragen op een specifiek allergeen (die hij zelf in de praktijk niet kan testen.</a:t>
            </a:r>
          </a:p>
          <a:p>
            <a:r>
              <a:rPr lang="nl-NL" sz="2000" dirty="0"/>
              <a:t> </a:t>
            </a:r>
          </a:p>
        </p:txBody>
      </p:sp>
    </p:spTree>
    <p:extLst>
      <p:ext uri="{BB962C8B-B14F-4D97-AF65-F5344CB8AC3E}">
        <p14:creationId xmlns:p14="http://schemas.microsoft.com/office/powerpoint/2010/main" val="64789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4600" b="1" dirty="0">
                <a:solidFill>
                  <a:srgbClr val="FFFFFF"/>
                </a:solidFill>
              </a:rPr>
              <a:t>Diverse methodes</a:t>
            </a:r>
          </a:p>
        </p:txBody>
      </p:sp>
      <p:sp>
        <p:nvSpPr>
          <p:cNvPr id="3" name="Tijdelijke aanduiding voor inhoud 2"/>
          <p:cNvSpPr>
            <a:spLocks noGrp="1"/>
          </p:cNvSpPr>
          <p:nvPr>
            <p:ph idx="1"/>
          </p:nvPr>
        </p:nvSpPr>
        <p:spPr>
          <a:xfrm>
            <a:off x="4951048" y="804333"/>
            <a:ext cx="6306003" cy="5249334"/>
          </a:xfrm>
        </p:spPr>
        <p:txBody>
          <a:bodyPr anchor="ctr">
            <a:normAutofit/>
          </a:bodyPr>
          <a:lstStyle/>
          <a:p>
            <a:pPr marL="0" indent="0">
              <a:buNone/>
            </a:pPr>
            <a:r>
              <a:rPr lang="nl-NL" sz="1700" b="1" dirty="0" err="1"/>
              <a:t>Epicutaan</a:t>
            </a:r>
            <a:r>
              <a:rPr lang="nl-NL" sz="1700" b="1" dirty="0"/>
              <a:t>:</a:t>
            </a:r>
            <a:r>
              <a:rPr lang="nl-NL" sz="1700" dirty="0"/>
              <a:t> met injectienaald wordt een druppel vloeistof met het allergeen op de huid van de arm aangebracht.</a:t>
            </a:r>
          </a:p>
          <a:p>
            <a:pPr marL="0" indent="0">
              <a:buNone/>
            </a:pPr>
            <a:r>
              <a:rPr lang="nl-NL" sz="1700" b="1" dirty="0"/>
              <a:t>Intracutaan: </a:t>
            </a:r>
            <a:r>
              <a:rPr lang="nl-NL" sz="1700" dirty="0"/>
              <a:t>vloeistof (met allergeen) direct in de huid spuiten.</a:t>
            </a:r>
          </a:p>
          <a:p>
            <a:pPr>
              <a:buFont typeface="Wingdings" panose="05000000000000000000" pitchFamily="2" charset="2"/>
              <a:buChar char="v"/>
            </a:pPr>
            <a:r>
              <a:rPr lang="nl-NL" sz="1700" dirty="0"/>
              <a:t> Bij beide testen worden er 12 allergenen getest;</a:t>
            </a:r>
          </a:p>
          <a:p>
            <a:pPr>
              <a:buFont typeface="Wingdings" panose="05000000000000000000" pitchFamily="2" charset="2"/>
              <a:buChar char="v"/>
            </a:pPr>
            <a:r>
              <a:rPr lang="nl-NL" sz="1700" dirty="0"/>
              <a:t> Na 20 minuten allergische reactie aflezen;</a:t>
            </a:r>
          </a:p>
          <a:p>
            <a:pPr>
              <a:buFont typeface="Wingdings" panose="05000000000000000000" pitchFamily="2" charset="2"/>
              <a:buChar char="v"/>
            </a:pPr>
            <a:r>
              <a:rPr lang="nl-NL" sz="1700" dirty="0"/>
              <a:t> A.d.h.v. omvang van het bultje;</a:t>
            </a:r>
          </a:p>
          <a:p>
            <a:pPr>
              <a:buFont typeface="Wingdings" panose="05000000000000000000" pitchFamily="2" charset="2"/>
              <a:buChar char="v"/>
            </a:pPr>
            <a:r>
              <a:rPr lang="nl-NL" sz="1700" dirty="0"/>
              <a:t> Bloed kan daarna ook nog nader onderzocht worden op antistoffen tegen bepaalde allergenen </a:t>
            </a:r>
            <a:r>
              <a:rPr lang="nl-NL" sz="1700" dirty="0">
                <a:sym typeface="Wingdings" panose="05000000000000000000" pitchFamily="2" charset="2"/>
              </a:rPr>
              <a:t> nog meer zekerheid aangetoond.</a:t>
            </a:r>
          </a:p>
          <a:p>
            <a:pPr marL="0" indent="0">
              <a:buNone/>
            </a:pPr>
            <a:r>
              <a:rPr lang="nl-NL" sz="1700" i="1" dirty="0">
                <a:sym typeface="Wingdings" panose="05000000000000000000" pitchFamily="2" charset="2"/>
              </a:rPr>
              <a:t>Geef aan dat de prikjes kortdurend pijnlijk zullen zijn. De patiënt mag zich voor en na het onderzoek niet zwaar inspannen en na het onderzoek moet de patiënt nog 30 minuten in de praktijk wachten i.v.m. eventuele heftige allergische reacties.</a:t>
            </a:r>
            <a:endParaRPr lang="nl-NL" sz="1700" i="1" dirty="0"/>
          </a:p>
        </p:txBody>
      </p:sp>
    </p:spTree>
    <p:extLst>
      <p:ext uri="{BB962C8B-B14F-4D97-AF65-F5344CB8AC3E}">
        <p14:creationId xmlns:p14="http://schemas.microsoft.com/office/powerpoint/2010/main" val="3315806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4300" b="1" dirty="0">
                <a:solidFill>
                  <a:srgbClr val="FFFFFF"/>
                </a:solidFill>
              </a:rPr>
              <a:t>plakproef</a:t>
            </a:r>
          </a:p>
        </p:txBody>
      </p:sp>
      <p:sp>
        <p:nvSpPr>
          <p:cNvPr id="3" name="Tijdelijke aanduiding voor inhoud 2"/>
          <p:cNvSpPr>
            <a:spLocks noGrp="1"/>
          </p:cNvSpPr>
          <p:nvPr>
            <p:ph idx="1"/>
          </p:nvPr>
        </p:nvSpPr>
        <p:spPr>
          <a:xfrm>
            <a:off x="4951048" y="804333"/>
            <a:ext cx="6306003" cy="5249334"/>
          </a:xfrm>
        </p:spPr>
        <p:txBody>
          <a:bodyPr anchor="ctr">
            <a:normAutofit/>
          </a:bodyPr>
          <a:lstStyle/>
          <a:p>
            <a:pPr marL="0" indent="0">
              <a:buNone/>
            </a:pPr>
            <a:r>
              <a:rPr lang="nl-NL" dirty="0"/>
              <a:t>De plakproef wordt ingezet bij mensen met huidklachten. Door de plakproef wil je aantonen dat iemand allergisch is voor bepaalde stoffen waarmee de huid in contact komt (cosmetica/metalen).</a:t>
            </a:r>
          </a:p>
          <a:p>
            <a:pPr>
              <a:buFont typeface="Wingdings" panose="05000000000000000000" pitchFamily="2" charset="2"/>
              <a:buChar char="v"/>
            </a:pPr>
            <a:r>
              <a:rPr lang="nl-NL" dirty="0"/>
              <a:t> Hierbij worden 26 stoffen getest;</a:t>
            </a:r>
          </a:p>
          <a:p>
            <a:pPr>
              <a:buFont typeface="Wingdings" panose="05000000000000000000" pitchFamily="2" charset="2"/>
              <a:buChar char="v"/>
            </a:pPr>
            <a:r>
              <a:rPr lang="nl-NL" dirty="0"/>
              <a:t> Allergeen wordt vermengd met vaseline of crème;</a:t>
            </a:r>
          </a:p>
          <a:p>
            <a:pPr>
              <a:buFont typeface="Wingdings" panose="05000000000000000000" pitchFamily="2" charset="2"/>
              <a:buChar char="v"/>
            </a:pPr>
            <a:r>
              <a:rPr lang="nl-NL" dirty="0"/>
              <a:t> Afgedekt met pleisters; </a:t>
            </a:r>
          </a:p>
          <a:p>
            <a:pPr>
              <a:buFont typeface="Wingdings" panose="05000000000000000000" pitchFamily="2" charset="2"/>
              <a:buChar char="v"/>
            </a:pPr>
            <a:r>
              <a:rPr lang="nl-NL" dirty="0"/>
              <a:t> De test is positief als er een verharde rode plek op de huid zit;</a:t>
            </a:r>
          </a:p>
          <a:p>
            <a:pPr>
              <a:buFont typeface="Wingdings" panose="05000000000000000000" pitchFamily="2" charset="2"/>
              <a:buChar char="v"/>
            </a:pPr>
            <a:r>
              <a:rPr lang="nl-NL" dirty="0"/>
              <a:t> De patiënt krijgt 3 afspraken in 1 week.</a:t>
            </a:r>
          </a:p>
        </p:txBody>
      </p:sp>
    </p:spTree>
    <p:extLst>
      <p:ext uri="{BB962C8B-B14F-4D97-AF65-F5344CB8AC3E}">
        <p14:creationId xmlns:p14="http://schemas.microsoft.com/office/powerpoint/2010/main" val="3379938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4300" b="1" dirty="0"/>
              <a:t>Plakproef afspraken</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99330" y="804333"/>
            <a:ext cx="6257721" cy="5249334"/>
          </a:xfrm>
        </p:spPr>
        <p:txBody>
          <a:bodyPr anchor="ctr">
            <a:normAutofit/>
          </a:bodyPr>
          <a:lstStyle/>
          <a:p>
            <a:pPr marL="0" indent="0">
              <a:buNone/>
            </a:pPr>
            <a:r>
              <a:rPr lang="nl-NL" b="1" dirty="0"/>
              <a:t>Dag 1: </a:t>
            </a:r>
            <a:r>
              <a:rPr lang="nl-NL" dirty="0"/>
              <a:t>hier heeft de patiënt een gesprek met de arts. Welke stoffen moeten er worden getest, etc. De te testen stoffen worden in kleine hokjes met speciale pleisters op de rug geplakt;</a:t>
            </a:r>
          </a:p>
          <a:p>
            <a:pPr marL="0" indent="0">
              <a:buNone/>
            </a:pPr>
            <a:r>
              <a:rPr lang="nl-NL" b="1" dirty="0"/>
              <a:t>Dag 3:</a:t>
            </a:r>
            <a:r>
              <a:rPr lang="nl-NL" dirty="0"/>
              <a:t> twee dagen na het eerste gesprek. De pleisters worden verwijderd en de testplaatsen worden gemarkeerd met speciale onzichtbare inkt.</a:t>
            </a:r>
          </a:p>
          <a:p>
            <a:pPr marL="0" indent="0">
              <a:buNone/>
            </a:pPr>
            <a:r>
              <a:rPr lang="nl-NL" b="1" dirty="0"/>
              <a:t>Dag 4 of 5: </a:t>
            </a:r>
            <a:r>
              <a:rPr lang="nl-NL" dirty="0"/>
              <a:t>laatste afspraak: test wordt afgelezen. De bevindingen krijgt de patiënt mee en indien nodig adviezen of vervolgafspraak. </a:t>
            </a:r>
            <a:endParaRPr lang="nl-NL" b="1" dirty="0"/>
          </a:p>
        </p:txBody>
      </p:sp>
    </p:spTree>
    <p:extLst>
      <p:ext uri="{BB962C8B-B14F-4D97-AF65-F5344CB8AC3E}">
        <p14:creationId xmlns:p14="http://schemas.microsoft.com/office/powerpoint/2010/main" val="3960072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b="1" dirty="0"/>
              <a:t>Teken H6.8</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99330" y="804333"/>
            <a:ext cx="6257721" cy="5249334"/>
          </a:xfrm>
        </p:spPr>
        <p:txBody>
          <a:bodyPr anchor="ctr">
            <a:normAutofit/>
          </a:bodyPr>
          <a:lstStyle/>
          <a:p>
            <a:pPr>
              <a:buFont typeface="Wingdings" panose="05000000000000000000" pitchFamily="2" charset="2"/>
              <a:buChar char="v"/>
            </a:pPr>
            <a:r>
              <a:rPr lang="nl-NL" dirty="0"/>
              <a:t> Teken zijn parasieten/insecten, die behoren tot de spinachtigen. </a:t>
            </a:r>
          </a:p>
          <a:p>
            <a:pPr>
              <a:buFont typeface="Wingdings" panose="05000000000000000000" pitchFamily="2" charset="2"/>
              <a:buChar char="v"/>
            </a:pPr>
            <a:r>
              <a:rPr lang="nl-NL" dirty="0"/>
              <a:t> Zij leven van het bloed van gewervelde dieren of mensen</a:t>
            </a:r>
            <a:r>
              <a:rPr lang="nl-NL" dirty="0">
                <a:sym typeface="Wingdings" panose="05000000000000000000" pitchFamily="2" charset="2"/>
              </a:rPr>
              <a:t>; zij bijten zich vast in de huid en laten zich na een bloedmaaltijd, die enige uren tot dagen duurt, weer vallen.</a:t>
            </a:r>
          </a:p>
          <a:p>
            <a:pPr>
              <a:buFont typeface="Wingdings" panose="05000000000000000000" pitchFamily="2" charset="2"/>
              <a:buChar char="v"/>
            </a:pPr>
            <a:r>
              <a:rPr lang="nl-NL" dirty="0">
                <a:sym typeface="Wingdings" panose="05000000000000000000" pitchFamily="2" charset="2"/>
              </a:rPr>
              <a:t> Een deel van de teken kunnen de bacterie </a:t>
            </a:r>
            <a:r>
              <a:rPr lang="nl-NL" b="1" dirty="0" err="1">
                <a:sym typeface="Wingdings" panose="05000000000000000000" pitchFamily="2" charset="2"/>
              </a:rPr>
              <a:t>Borrelia</a:t>
            </a:r>
            <a:r>
              <a:rPr lang="nl-NL" b="1" dirty="0">
                <a:sym typeface="Wingdings" panose="05000000000000000000" pitchFamily="2" charset="2"/>
              </a:rPr>
              <a:t> </a:t>
            </a:r>
            <a:r>
              <a:rPr lang="nl-NL" b="1" dirty="0" err="1">
                <a:sym typeface="Wingdings" panose="05000000000000000000" pitchFamily="2" charset="2"/>
              </a:rPr>
              <a:t>Burgdorferi</a:t>
            </a:r>
            <a:r>
              <a:rPr lang="nl-NL" b="1" dirty="0">
                <a:sym typeface="Wingdings" panose="05000000000000000000" pitchFamily="2" charset="2"/>
              </a:rPr>
              <a:t> </a:t>
            </a:r>
            <a:r>
              <a:rPr lang="nl-NL" dirty="0">
                <a:sym typeface="Wingdings" panose="05000000000000000000" pitchFamily="2" charset="2"/>
              </a:rPr>
              <a:t>bij zich dragen. Deze bacterie kan de ziekte van Lyme veroorzaken. De kans hierop is echter klein als de teek binnen 24 uur verwijderd is.</a:t>
            </a:r>
          </a:p>
          <a:p>
            <a:pPr marL="0" indent="0">
              <a:buNone/>
            </a:pPr>
            <a:r>
              <a:rPr lang="nl-NL" sz="1600" i="1" dirty="0">
                <a:sym typeface="Wingdings" panose="05000000000000000000" pitchFamily="2" charset="2"/>
              </a:rPr>
              <a:t>Het is altijd belangrijk te vragen waar de tekenbeet is opgelopen, omdat er elders in Europa ook andere infectieziekten zijn die door teken kunnen worden overgebracht.</a:t>
            </a:r>
            <a:endParaRPr lang="nl-NL" sz="1600" i="1" dirty="0"/>
          </a:p>
        </p:txBody>
      </p:sp>
    </p:spTree>
    <p:extLst>
      <p:ext uri="{BB962C8B-B14F-4D97-AF65-F5344CB8AC3E}">
        <p14:creationId xmlns:p14="http://schemas.microsoft.com/office/powerpoint/2010/main" val="1151983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Tekenbeet</a:t>
            </a:r>
          </a:p>
        </p:txBody>
      </p:sp>
      <p:sp>
        <p:nvSpPr>
          <p:cNvPr id="3" name="Tijdelijke aanduiding voor inhoud 2"/>
          <p:cNvSpPr>
            <a:spLocks noGrp="1"/>
          </p:cNvSpPr>
          <p:nvPr>
            <p:ph idx="1"/>
          </p:nvPr>
        </p:nvSpPr>
        <p:spPr>
          <a:xfrm>
            <a:off x="1024129" y="2286000"/>
            <a:ext cx="6122630" cy="4023360"/>
          </a:xfrm>
        </p:spPr>
        <p:txBody>
          <a:bodyPr/>
          <a:lstStyle/>
          <a:p>
            <a:r>
              <a:rPr lang="nl-NL" dirty="0"/>
              <a:t>De rode huiduitslag (erythema </a:t>
            </a:r>
            <a:r>
              <a:rPr lang="nl-NL" dirty="0" err="1"/>
              <a:t>migrans</a:t>
            </a:r>
            <a:r>
              <a:rPr lang="nl-NL" dirty="0"/>
              <a:t>), kan na een beet van een teek ontstaan en is kenmerkend voor de ziekte van Lyme. Daarnaast is de kring duidelijk een kenmerk van de ziekte van Lyme.</a:t>
            </a:r>
          </a:p>
          <a:p>
            <a:r>
              <a:rPr lang="nl-NL" dirty="0"/>
              <a:t>Behandeling: antibiotica.</a:t>
            </a:r>
          </a:p>
        </p:txBody>
      </p:sp>
      <p:pic>
        <p:nvPicPr>
          <p:cNvPr id="4" name="Tijdelijke aanduiding voor inhoud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3785" y="1335024"/>
            <a:ext cx="3333394" cy="4717954"/>
          </a:xfrm>
          <a:prstGeom prst="rect">
            <a:avLst/>
          </a:prstGeom>
          <a:noFill/>
          <a:ln w="9525">
            <a:noFill/>
            <a:miter lim="800000"/>
            <a:headEnd/>
            <a:tailEnd/>
          </a:ln>
          <a:effectLst/>
        </p:spPr>
      </p:pic>
    </p:spTree>
    <p:extLst>
      <p:ext uri="{BB962C8B-B14F-4D97-AF65-F5344CB8AC3E}">
        <p14:creationId xmlns:p14="http://schemas.microsoft.com/office/powerpoint/2010/main" val="36541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7" y="585216"/>
            <a:ext cx="10959325" cy="1499616"/>
          </a:xfrm>
        </p:spPr>
        <p:txBody>
          <a:bodyPr/>
          <a:lstStyle/>
          <a:p>
            <a:r>
              <a:rPr lang="nl-NL" dirty="0"/>
              <a:t>Wat te doen bij een tekenbeet?</a:t>
            </a:r>
          </a:p>
        </p:txBody>
      </p:sp>
      <p:sp>
        <p:nvSpPr>
          <p:cNvPr id="3" name="Tijdelijke aanduiding voor inhoud 2"/>
          <p:cNvSpPr>
            <a:spLocks noGrp="1"/>
          </p:cNvSpPr>
          <p:nvPr>
            <p:ph idx="1"/>
          </p:nvPr>
        </p:nvSpPr>
        <p:spPr>
          <a:xfrm>
            <a:off x="1024128" y="1869440"/>
            <a:ext cx="10143746" cy="4238752"/>
          </a:xfrm>
        </p:spPr>
        <p:txBody>
          <a:bodyPr>
            <a:normAutofit fontScale="92500"/>
          </a:bodyPr>
          <a:lstStyle/>
          <a:p>
            <a:pPr marL="0" indent="0">
              <a:buNone/>
            </a:pPr>
            <a:r>
              <a:rPr lang="nl-NL" b="1" dirty="0"/>
              <a:t>Verwijder de teek zo snel mogelijk, in ieder geval binnen 24 uur. De kans op besmetting is dan vrijwel uitgesloten. </a:t>
            </a:r>
          </a:p>
          <a:p>
            <a:pPr>
              <a:buFont typeface="Wingdings" panose="05000000000000000000" pitchFamily="2" charset="2"/>
              <a:buChar char="v"/>
            </a:pPr>
            <a:r>
              <a:rPr lang="nl-NL" dirty="0"/>
              <a:t>Pak de teek zo dicht mogelijk bij de huid vast met een spits pincet (of een speciaal tekenpincet) en trek hem voorzichtig uit de huid. Een achterblijvend stukje van de monddelen van de teek kan geen kwaad, dit verdwijnt vanzelf uit het wondje. Zorg er wel voor dat je niet in het lijfje knijpt van de teek.</a:t>
            </a:r>
          </a:p>
          <a:p>
            <a:pPr>
              <a:buFont typeface="Wingdings" panose="05000000000000000000" pitchFamily="2" charset="2"/>
              <a:buChar char="v"/>
            </a:pPr>
            <a:r>
              <a:rPr lang="nl-NL" b="1" u="sng" dirty="0"/>
              <a:t>Na</a:t>
            </a:r>
            <a:r>
              <a:rPr lang="nl-NL" dirty="0"/>
              <a:t> het verwijderen van de teek ontsmet je het wondje met alcohol 70%, niet voorafgaand aan de handeling: vermoeden op grotere besmettingskans! </a:t>
            </a:r>
            <a:endParaRPr lang="nl-NL" u="sng" dirty="0"/>
          </a:p>
          <a:p>
            <a:pPr>
              <a:buFont typeface="Wingdings" panose="05000000000000000000" pitchFamily="2" charset="2"/>
              <a:buChar char="v"/>
            </a:pPr>
            <a:r>
              <a:rPr lang="nl-NL" dirty="0"/>
              <a:t> Noteer de datum in het medisch dossier van de </a:t>
            </a:r>
            <a:r>
              <a:rPr lang="nl-NL" dirty="0" err="1"/>
              <a:t>patënt</a:t>
            </a:r>
            <a:r>
              <a:rPr lang="nl-NL" dirty="0"/>
              <a:t> en op welke plek van het lichaam de tekenbeet is geweest. Geef aan bij de patiënt dat hij tot 3 maanden na de beet let op ziekteverschijnselen, bijvoorbeeld griepachtige klachten en een ringvormige huiduitslag rond de plaats van de beet.</a:t>
            </a:r>
          </a:p>
        </p:txBody>
      </p:sp>
    </p:spTree>
    <p:extLst>
      <p:ext uri="{BB962C8B-B14F-4D97-AF65-F5344CB8AC3E}">
        <p14:creationId xmlns:p14="http://schemas.microsoft.com/office/powerpoint/2010/main" val="1298339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219803" y="4735775"/>
            <a:ext cx="7006998" cy="1245732"/>
          </a:xfrm>
        </p:spPr>
        <p:txBody>
          <a:bodyPr anchor="t">
            <a:normAutofit/>
          </a:bodyPr>
          <a:lstStyle/>
          <a:p>
            <a:r>
              <a:rPr lang="nl-NL" dirty="0">
                <a:solidFill>
                  <a:srgbClr val="FFFFFF"/>
                </a:solidFill>
              </a:rPr>
              <a:t>Wat te doen?</a:t>
            </a:r>
          </a:p>
        </p:txBody>
      </p:sp>
      <p:sp>
        <p:nvSpPr>
          <p:cNvPr id="3" name="Tijdelijke aanduiding voor inhoud 2"/>
          <p:cNvSpPr>
            <a:spLocks noGrp="1"/>
          </p:cNvSpPr>
          <p:nvPr>
            <p:ph idx="1"/>
          </p:nvPr>
        </p:nvSpPr>
        <p:spPr>
          <a:xfrm>
            <a:off x="4219802" y="965864"/>
            <a:ext cx="7006998" cy="3450370"/>
          </a:xfrm>
        </p:spPr>
        <p:txBody>
          <a:bodyPr anchor="b">
            <a:normAutofit/>
          </a:bodyPr>
          <a:lstStyle/>
          <a:p>
            <a:pPr marL="0" indent="0">
              <a:buNone/>
            </a:pPr>
            <a:r>
              <a:rPr lang="nl-NL" sz="2000" dirty="0">
                <a:solidFill>
                  <a:srgbClr val="FFFFFF"/>
                </a:solidFill>
              </a:rPr>
              <a:t>Onderwerp is </a:t>
            </a:r>
            <a:r>
              <a:rPr lang="nl-NL" sz="2000" b="1" dirty="0">
                <a:solidFill>
                  <a:srgbClr val="FFFFFF"/>
                </a:solidFill>
              </a:rPr>
              <a:t>dermatologie.</a:t>
            </a:r>
            <a:r>
              <a:rPr lang="nl-NL" sz="2000" dirty="0">
                <a:solidFill>
                  <a:srgbClr val="FFFFFF"/>
                </a:solidFill>
              </a:rPr>
              <a:t> Dermatologie = ?</a:t>
            </a:r>
          </a:p>
          <a:p>
            <a:pPr marL="0" indent="0">
              <a:buNone/>
            </a:pPr>
            <a:r>
              <a:rPr lang="nl-NL" sz="2000" b="1" dirty="0">
                <a:solidFill>
                  <a:srgbClr val="FFFFFF"/>
                </a:solidFill>
              </a:rPr>
              <a:t>Kennislijn:</a:t>
            </a:r>
          </a:p>
          <a:p>
            <a:pPr>
              <a:buFont typeface="Wingdings" panose="05000000000000000000" pitchFamily="2" charset="2"/>
              <a:buChar char="v"/>
            </a:pPr>
            <a:r>
              <a:rPr lang="nl-NL" sz="2000" dirty="0">
                <a:solidFill>
                  <a:srgbClr val="FFFFFF"/>
                </a:solidFill>
              </a:rPr>
              <a:t> Beschrijven wat wratten zijn en hoe wratten worden verwijderd;</a:t>
            </a:r>
          </a:p>
          <a:p>
            <a:pPr>
              <a:buFont typeface="Wingdings" panose="05000000000000000000" pitchFamily="2" charset="2"/>
              <a:buChar char="v"/>
            </a:pPr>
            <a:r>
              <a:rPr lang="nl-NL" sz="2000" dirty="0">
                <a:solidFill>
                  <a:srgbClr val="FFFFFF"/>
                </a:solidFill>
              </a:rPr>
              <a:t> Beschrijven wat een teek is en hoe een teek verwijderd wordt;</a:t>
            </a:r>
          </a:p>
          <a:p>
            <a:pPr>
              <a:buFont typeface="Wingdings" panose="05000000000000000000" pitchFamily="2" charset="2"/>
              <a:buChar char="v"/>
            </a:pPr>
            <a:r>
              <a:rPr lang="nl-NL" sz="2000" dirty="0">
                <a:solidFill>
                  <a:srgbClr val="FFFFFF"/>
                </a:solidFill>
              </a:rPr>
              <a:t> Beschrijven welke allergietesten er zijn en hoe een allergietest uitgevoerd wordt.</a:t>
            </a:r>
          </a:p>
        </p:txBody>
      </p:sp>
      <p:cxnSp>
        <p:nvCxnSpPr>
          <p:cNvPr id="12" name="Straight Connector 1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586044"/>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728" y="1335024"/>
            <a:ext cx="5718345" cy="4271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2561" y="1335024"/>
            <a:ext cx="2159250" cy="4280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7921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BF2ABC8-4FD6-4B60-92A7-BB3BEE3C1A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24128" y="585216"/>
            <a:ext cx="8018272" cy="1499616"/>
          </a:xfrm>
        </p:spPr>
        <p:txBody>
          <a:bodyPr>
            <a:normAutofit/>
          </a:bodyPr>
          <a:lstStyle/>
          <a:p>
            <a:r>
              <a:rPr lang="nl-NL" sz="4000" b="1" dirty="0"/>
              <a:t>Wratten (Verrucae) H6.6</a:t>
            </a:r>
          </a:p>
        </p:txBody>
      </p:sp>
      <p:cxnSp>
        <p:nvCxnSpPr>
          <p:cNvPr id="10" name="Straight Connector 9">
            <a:extLst>
              <a:ext uri="{FF2B5EF4-FFF2-40B4-BE49-F238E27FC236}">
                <a16:creationId xmlns:a16="http://schemas.microsoft.com/office/drawing/2014/main" id="{DCD479D3-536C-4161-A6F8-813D30719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1024128" y="2286000"/>
            <a:ext cx="8018271" cy="4023360"/>
          </a:xfrm>
        </p:spPr>
        <p:txBody>
          <a:bodyPr>
            <a:normAutofit/>
          </a:bodyPr>
          <a:lstStyle/>
          <a:p>
            <a:pPr marL="0" indent="0">
              <a:buNone/>
            </a:pPr>
            <a:r>
              <a:rPr lang="nl-NL" dirty="0"/>
              <a:t>Wat zijn wratten?</a:t>
            </a:r>
          </a:p>
          <a:p>
            <a:pPr>
              <a:buFont typeface="Wingdings" panose="05000000000000000000" pitchFamily="2" charset="2"/>
              <a:buChar char="v"/>
            </a:pPr>
            <a:r>
              <a:rPr lang="nl-NL" dirty="0"/>
              <a:t> Wratten zijn verheven, bloemkoolachtige en </a:t>
            </a:r>
            <a:r>
              <a:rPr lang="nl-NL" dirty="0" err="1"/>
              <a:t>vastaanvoelende</a:t>
            </a:r>
            <a:r>
              <a:rPr lang="nl-NL" dirty="0"/>
              <a:t> uitgroeisels van de huid;</a:t>
            </a:r>
          </a:p>
          <a:p>
            <a:pPr>
              <a:buFont typeface="Wingdings" panose="05000000000000000000" pitchFamily="2" charset="2"/>
              <a:buChar char="v"/>
            </a:pPr>
            <a:r>
              <a:rPr lang="nl-NL" dirty="0"/>
              <a:t> Meestal zijn er meerdere wratten tegelijkertijd aanwezig;</a:t>
            </a:r>
          </a:p>
          <a:p>
            <a:pPr>
              <a:buFont typeface="Wingdings" panose="05000000000000000000" pitchFamily="2" charset="2"/>
              <a:buChar char="v"/>
            </a:pPr>
            <a:r>
              <a:rPr lang="nl-NL" dirty="0"/>
              <a:t> Voorkeursplaats zijn de handen en de voeten;</a:t>
            </a:r>
          </a:p>
          <a:p>
            <a:pPr>
              <a:buFont typeface="Wingdings" panose="05000000000000000000" pitchFamily="2" charset="2"/>
              <a:buChar char="v"/>
            </a:pPr>
            <a:r>
              <a:rPr lang="nl-NL" dirty="0"/>
              <a:t> Komen veel voor, meestal op kinderleeftijd, omdat een kind onvoldoende immuniteit heeft;</a:t>
            </a:r>
          </a:p>
          <a:p>
            <a:pPr>
              <a:buFont typeface="Wingdings" panose="05000000000000000000" pitchFamily="2" charset="2"/>
              <a:buChar char="v"/>
            </a:pPr>
            <a:r>
              <a:rPr lang="nl-NL" dirty="0"/>
              <a:t> Goedaardig (</a:t>
            </a:r>
            <a:r>
              <a:rPr lang="nl-NL" b="1" dirty="0"/>
              <a:t>benigne</a:t>
            </a:r>
            <a:r>
              <a:rPr lang="nl-NL" dirty="0"/>
              <a:t>).</a:t>
            </a:r>
          </a:p>
        </p:txBody>
      </p:sp>
      <p:sp>
        <p:nvSpPr>
          <p:cNvPr id="12" name="Rectangle 1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517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711200" y="804333"/>
            <a:ext cx="3645488" cy="5249334"/>
          </a:xfrm>
        </p:spPr>
        <p:txBody>
          <a:bodyPr>
            <a:normAutofit/>
          </a:bodyPr>
          <a:lstStyle/>
          <a:p>
            <a:pPr algn="r"/>
            <a:r>
              <a:rPr lang="nl-NL" sz="3200" dirty="0">
                <a:solidFill>
                  <a:srgbClr val="FFFFFF"/>
                </a:solidFill>
              </a:rPr>
              <a:t>Hoe ontstaan wratten?</a:t>
            </a:r>
          </a:p>
        </p:txBody>
      </p:sp>
      <p:sp>
        <p:nvSpPr>
          <p:cNvPr id="3" name="Tijdelijke aanduiding voor inhoud 2"/>
          <p:cNvSpPr>
            <a:spLocks noGrp="1"/>
          </p:cNvSpPr>
          <p:nvPr>
            <p:ph idx="1"/>
          </p:nvPr>
        </p:nvSpPr>
        <p:spPr>
          <a:xfrm>
            <a:off x="4951048" y="804333"/>
            <a:ext cx="6306003" cy="5249334"/>
          </a:xfrm>
        </p:spPr>
        <p:txBody>
          <a:bodyPr anchor="ctr">
            <a:normAutofit/>
          </a:bodyPr>
          <a:lstStyle/>
          <a:p>
            <a:pPr>
              <a:buFont typeface="Wingdings" panose="05000000000000000000" pitchFamily="2" charset="2"/>
              <a:buChar char="v"/>
            </a:pPr>
            <a:r>
              <a:rPr lang="nl-NL" dirty="0"/>
              <a:t> Veroorzaakt door virus: </a:t>
            </a:r>
            <a:r>
              <a:rPr lang="nl-NL" b="1" dirty="0"/>
              <a:t>Humane Papillomavirus (HPV-virus)</a:t>
            </a:r>
            <a:r>
              <a:rPr lang="nl-NL" dirty="0"/>
              <a:t>;</a:t>
            </a:r>
            <a:endParaRPr lang="nl-NL" b="1" dirty="0"/>
          </a:p>
          <a:p>
            <a:pPr>
              <a:buFont typeface="Wingdings" panose="05000000000000000000" pitchFamily="2" charset="2"/>
              <a:buChar char="v"/>
            </a:pPr>
            <a:r>
              <a:rPr lang="nl-NL" dirty="0"/>
              <a:t> </a:t>
            </a:r>
            <a:r>
              <a:rPr lang="nl-NL" b="1" dirty="0"/>
              <a:t>Besmettelijk</a:t>
            </a:r>
            <a:r>
              <a:rPr lang="nl-NL" dirty="0"/>
              <a:t>: via zwembaden, sportscholen, wondjes, etc. Niet iedereen is er gevoelig voor;</a:t>
            </a:r>
          </a:p>
          <a:p>
            <a:pPr>
              <a:buFont typeface="Wingdings" panose="05000000000000000000" pitchFamily="2" charset="2"/>
              <a:buChar char="v"/>
            </a:pPr>
            <a:r>
              <a:rPr lang="nl-NL" dirty="0"/>
              <a:t> </a:t>
            </a:r>
            <a:r>
              <a:rPr lang="nl-NL" b="1" dirty="0"/>
              <a:t>Incubatietijd</a:t>
            </a:r>
            <a:r>
              <a:rPr lang="nl-NL" dirty="0"/>
              <a:t>: 3-6 maanden of langer;</a:t>
            </a:r>
          </a:p>
          <a:p>
            <a:pPr>
              <a:buFont typeface="Wingdings" panose="05000000000000000000" pitchFamily="2" charset="2"/>
              <a:buChar char="v"/>
            </a:pPr>
            <a:r>
              <a:rPr lang="nl-NL" dirty="0"/>
              <a:t> Spontane genezing: 2-3 jaar.</a:t>
            </a:r>
          </a:p>
          <a:p>
            <a:pPr>
              <a:buFont typeface="Wingdings" panose="05000000000000000000" pitchFamily="2" charset="2"/>
              <a:buChar char="v"/>
            </a:pPr>
            <a:endParaRPr lang="nl-NL" dirty="0"/>
          </a:p>
        </p:txBody>
      </p:sp>
    </p:spTree>
    <p:extLst>
      <p:ext uri="{BB962C8B-B14F-4D97-AF65-F5344CB8AC3E}">
        <p14:creationId xmlns:p14="http://schemas.microsoft.com/office/powerpoint/2010/main" val="379380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C08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524256" y="4767072"/>
            <a:ext cx="6594189" cy="1625210"/>
          </a:xfrm>
        </p:spPr>
        <p:txBody>
          <a:bodyPr>
            <a:normAutofit/>
          </a:bodyPr>
          <a:lstStyle/>
          <a:p>
            <a:pPr algn="r"/>
            <a:r>
              <a:rPr lang="nl-NL" b="1" dirty="0">
                <a:solidFill>
                  <a:srgbClr val="FFFFFF"/>
                </a:solidFill>
              </a:rPr>
              <a:t>Soorten wratten</a:t>
            </a:r>
          </a:p>
        </p:txBody>
      </p:sp>
      <p:pic>
        <p:nvPicPr>
          <p:cNvPr id="4" name="Picture 8" descr="wratten"/>
          <p:cNvPicPr>
            <a:picLocks noChangeAspect="1" noChangeArrowheads="1"/>
          </p:cNvPicPr>
          <p:nvPr/>
        </p:nvPicPr>
        <p:blipFill rotWithShape="1">
          <a:blip r:embed="rId2">
            <a:extLst>
              <a:ext uri="{28A0092B-C50C-407E-A947-70E740481C1C}">
                <a14:useLocalDpi xmlns:a14="http://schemas.microsoft.com/office/drawing/2010/main" val="0"/>
              </a:ext>
            </a:extLst>
          </a:blip>
          <a:srcRect l="5900" r="18919" b="1"/>
          <a:stretch/>
        </p:blipFill>
        <p:spPr bwMode="auto">
          <a:xfrm>
            <a:off x="327547" y="321733"/>
            <a:ext cx="7058306" cy="4107392"/>
          </a:xfrm>
          <a:prstGeom prst="rect">
            <a:avLst/>
          </a:prstGeom>
          <a:noFill/>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8029319" y="917725"/>
            <a:ext cx="3522601" cy="4852362"/>
          </a:xfrm>
        </p:spPr>
        <p:txBody>
          <a:bodyPr anchor="ctr">
            <a:normAutofit/>
          </a:bodyPr>
          <a:lstStyle/>
          <a:p>
            <a:r>
              <a:rPr lang="nl-NL" b="1" dirty="0">
                <a:solidFill>
                  <a:srgbClr val="FFFFFF"/>
                </a:solidFill>
              </a:rPr>
              <a:t>Verruca vulgaris (‘gewone wrat’):</a:t>
            </a:r>
          </a:p>
          <a:p>
            <a:pPr>
              <a:buFont typeface="Wingdings" panose="05000000000000000000" pitchFamily="2" charset="2"/>
              <a:buChar char="v"/>
            </a:pPr>
            <a:r>
              <a:rPr lang="nl-NL" dirty="0">
                <a:solidFill>
                  <a:srgbClr val="FFFFFF"/>
                </a:solidFill>
              </a:rPr>
              <a:t> </a:t>
            </a:r>
            <a:r>
              <a:rPr lang="nl-NL" sz="1800" dirty="0">
                <a:solidFill>
                  <a:srgbClr val="FFFFFF"/>
                </a:solidFill>
              </a:rPr>
              <a:t>Rond, bloemkoolachtig;</a:t>
            </a:r>
          </a:p>
          <a:p>
            <a:pPr>
              <a:buFont typeface="Wingdings" panose="05000000000000000000" pitchFamily="2" charset="2"/>
              <a:buChar char="v"/>
            </a:pPr>
            <a:r>
              <a:rPr lang="nl-NL" sz="1800" dirty="0">
                <a:solidFill>
                  <a:srgbClr val="FFFFFF"/>
                </a:solidFill>
              </a:rPr>
              <a:t>  Scherpbegrensd;</a:t>
            </a:r>
          </a:p>
          <a:p>
            <a:pPr>
              <a:buFont typeface="Wingdings" panose="05000000000000000000" pitchFamily="2" charset="2"/>
              <a:buChar char="v"/>
            </a:pPr>
            <a:r>
              <a:rPr lang="nl-NL" sz="1800" dirty="0">
                <a:solidFill>
                  <a:srgbClr val="FFFFFF"/>
                </a:solidFill>
              </a:rPr>
              <a:t>  Sterke verhoorning;</a:t>
            </a:r>
          </a:p>
          <a:p>
            <a:pPr>
              <a:buFont typeface="Wingdings" panose="05000000000000000000" pitchFamily="2" charset="2"/>
              <a:buChar char="v"/>
            </a:pPr>
            <a:r>
              <a:rPr lang="nl-NL" sz="1800" dirty="0">
                <a:solidFill>
                  <a:srgbClr val="FFFFFF"/>
                </a:solidFill>
              </a:rPr>
              <a:t>  Meestal meerdere;</a:t>
            </a:r>
          </a:p>
          <a:p>
            <a:pPr>
              <a:buFont typeface="Wingdings" panose="05000000000000000000" pitchFamily="2" charset="2"/>
              <a:buChar char="v"/>
            </a:pPr>
            <a:r>
              <a:rPr lang="nl-NL" sz="1800" dirty="0">
                <a:solidFill>
                  <a:srgbClr val="FFFFFF"/>
                </a:solidFill>
              </a:rPr>
              <a:t>  Locatie: handen, knieën, </a:t>
            </a:r>
            <a:r>
              <a:rPr lang="nl-NL" sz="1800" dirty="0" err="1">
                <a:solidFill>
                  <a:srgbClr val="FFFFFF"/>
                </a:solidFill>
              </a:rPr>
              <a:t>ellebogen</a:t>
            </a:r>
            <a:r>
              <a:rPr lang="nl-NL" sz="1800" dirty="0">
                <a:solidFill>
                  <a:srgbClr val="FFFFFF"/>
                </a:solidFill>
              </a:rPr>
              <a:t>, gelaat.</a:t>
            </a:r>
          </a:p>
        </p:txBody>
      </p:sp>
    </p:spTree>
    <p:extLst>
      <p:ext uri="{BB962C8B-B14F-4D97-AF65-F5344CB8AC3E}">
        <p14:creationId xmlns:p14="http://schemas.microsoft.com/office/powerpoint/2010/main" val="863074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Connector 70">
            <a:extLst>
              <a:ext uri="{FF2B5EF4-FFF2-40B4-BE49-F238E27FC236}">
                <a16:creationId xmlns:a16="http://schemas.microsoft.com/office/drawing/2014/main" id="{02B809A1-3AB5-4127-AEA1-0F5B8C8014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419581BE-2724-447F-B809-A2E3A1F8A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BA7ED16E-0FA6-4DD6-9044-9496A8DEA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039735F-7B52-4A1F-90FA-445A91F3A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465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34276" y="640081"/>
            <a:ext cx="6265288" cy="1330960"/>
          </a:xfrm>
        </p:spPr>
        <p:txBody>
          <a:bodyPr vert="horz" lIns="91440" tIns="45720" rIns="91440" bIns="45720" rtlCol="0" anchor="b">
            <a:normAutofit/>
          </a:bodyPr>
          <a:lstStyle/>
          <a:p>
            <a:pPr algn="r"/>
            <a:r>
              <a:rPr lang="en-US" sz="3900" b="1" spc="200" dirty="0">
                <a:solidFill>
                  <a:srgbClr val="FFFFFF"/>
                </a:solidFill>
              </a:rPr>
              <a:t>Verruca plantaris/ </a:t>
            </a:r>
            <a:r>
              <a:rPr lang="en-US" sz="3900" b="1" spc="200" dirty="0" err="1">
                <a:solidFill>
                  <a:srgbClr val="FFFFFF"/>
                </a:solidFill>
              </a:rPr>
              <a:t>voetwrat</a:t>
            </a:r>
            <a:endParaRPr lang="en-US" sz="3900" b="1" spc="200" dirty="0">
              <a:solidFill>
                <a:srgbClr val="FFFFFF"/>
              </a:solidFill>
            </a:endParaRPr>
          </a:p>
        </p:txBody>
      </p:sp>
      <p:sp>
        <p:nvSpPr>
          <p:cNvPr id="3" name="Tijdelijke aanduiding voor inhoud 2"/>
          <p:cNvSpPr>
            <a:spLocks noGrp="1"/>
          </p:cNvSpPr>
          <p:nvPr>
            <p:ph idx="1"/>
          </p:nvPr>
        </p:nvSpPr>
        <p:spPr>
          <a:xfrm>
            <a:off x="1293439" y="2879348"/>
            <a:ext cx="6186752" cy="2359417"/>
          </a:xfrm>
        </p:spPr>
        <p:txBody>
          <a:bodyPr vert="horz" lIns="91440" tIns="45720" rIns="91440" bIns="45720" rtlCol="0" anchor="t">
            <a:normAutofit/>
          </a:bodyPr>
          <a:lstStyle/>
          <a:p>
            <a:pPr marL="0" indent="0" algn="r">
              <a:lnSpc>
                <a:spcPct val="100000"/>
              </a:lnSpc>
              <a:spcBef>
                <a:spcPts val="0"/>
              </a:spcBef>
              <a:buNone/>
            </a:pPr>
            <a:r>
              <a:rPr lang="en-US" sz="1800" b="1" dirty="0" err="1">
                <a:solidFill>
                  <a:srgbClr val="FFFFFF"/>
                </a:solidFill>
              </a:rPr>
              <a:t>Mozaïekwrat</a:t>
            </a:r>
            <a:r>
              <a:rPr lang="en-US" sz="1800" b="1" dirty="0">
                <a:solidFill>
                  <a:srgbClr val="FFFFFF"/>
                </a:solidFill>
              </a:rPr>
              <a:t> op de </a:t>
            </a:r>
            <a:r>
              <a:rPr lang="en-US" sz="1800" b="1" dirty="0" err="1">
                <a:solidFill>
                  <a:srgbClr val="FFFFFF"/>
                </a:solidFill>
              </a:rPr>
              <a:t>hak</a:t>
            </a:r>
            <a:r>
              <a:rPr lang="en-US" sz="1800" b="1" dirty="0">
                <a:solidFill>
                  <a:srgbClr val="FFFFFF"/>
                </a:solidFill>
              </a:rPr>
              <a:t> </a:t>
            </a:r>
            <a:r>
              <a:rPr lang="en-US" sz="1800" b="1" dirty="0">
                <a:solidFill>
                  <a:srgbClr val="FFFFFF"/>
                </a:solidFill>
                <a:sym typeface="Wingdings" panose="05000000000000000000" pitchFamily="2" charset="2"/>
              </a:rPr>
              <a:t> </a:t>
            </a:r>
            <a:endParaRPr lang="en-US" sz="1800" b="1" dirty="0">
              <a:solidFill>
                <a:srgbClr val="FFFFFF"/>
              </a:solidFill>
            </a:endParaRPr>
          </a:p>
          <a:p>
            <a:pPr marL="0" indent="0" algn="r">
              <a:lnSpc>
                <a:spcPct val="100000"/>
              </a:lnSpc>
              <a:spcBef>
                <a:spcPts val="0"/>
              </a:spcBef>
              <a:buNone/>
            </a:pPr>
            <a:endParaRPr lang="en-US" sz="1800" b="1" dirty="0">
              <a:solidFill>
                <a:srgbClr val="FFFFFF"/>
              </a:solidFill>
            </a:endParaRPr>
          </a:p>
          <a:p>
            <a:pPr marL="0" indent="0" algn="r">
              <a:lnSpc>
                <a:spcPct val="100000"/>
              </a:lnSpc>
              <a:spcBef>
                <a:spcPts val="0"/>
              </a:spcBef>
              <a:buNone/>
            </a:pPr>
            <a:endParaRPr lang="en-US" sz="1800" b="1" dirty="0">
              <a:solidFill>
                <a:srgbClr val="FFFFFF"/>
              </a:solidFill>
            </a:endParaRPr>
          </a:p>
          <a:p>
            <a:pPr marL="0" indent="0" algn="r">
              <a:lnSpc>
                <a:spcPct val="100000"/>
              </a:lnSpc>
              <a:spcBef>
                <a:spcPts val="0"/>
              </a:spcBef>
              <a:buNone/>
            </a:pPr>
            <a:endParaRPr lang="en-US" sz="1800" b="1" dirty="0">
              <a:solidFill>
                <a:srgbClr val="FFFFFF"/>
              </a:solidFill>
            </a:endParaRPr>
          </a:p>
          <a:p>
            <a:pPr marL="0" indent="0" algn="r">
              <a:lnSpc>
                <a:spcPct val="100000"/>
              </a:lnSpc>
              <a:spcBef>
                <a:spcPts val="0"/>
              </a:spcBef>
              <a:buNone/>
            </a:pPr>
            <a:r>
              <a:rPr lang="en-US" sz="1800" b="1" dirty="0" err="1">
                <a:solidFill>
                  <a:srgbClr val="FFFFFF"/>
                </a:solidFill>
              </a:rPr>
              <a:t>Doornwrat</a:t>
            </a:r>
            <a:r>
              <a:rPr lang="en-US" sz="1800" b="1" dirty="0">
                <a:solidFill>
                  <a:srgbClr val="FFFFFF"/>
                </a:solidFill>
              </a:rPr>
              <a:t> </a:t>
            </a:r>
            <a:r>
              <a:rPr lang="en-US" sz="1800" b="1" dirty="0">
                <a:solidFill>
                  <a:srgbClr val="FFFFFF"/>
                </a:solidFill>
                <a:sym typeface="Wingdings" panose="05000000000000000000" pitchFamily="2" charset="2"/>
              </a:rPr>
              <a:t> </a:t>
            </a:r>
            <a:endParaRPr lang="en-US" sz="1800" b="1" dirty="0">
              <a:solidFill>
                <a:srgbClr val="FFFFFF"/>
              </a:solidFill>
            </a:endParaRPr>
          </a:p>
        </p:txBody>
      </p:sp>
      <p:pic>
        <p:nvPicPr>
          <p:cNvPr id="4" name="Picture 5" descr="wratten-4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964823" y="772171"/>
            <a:ext cx="3739271" cy="249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9" name="Straight Connector 78">
            <a:extLst>
              <a:ext uri="{FF2B5EF4-FFF2-40B4-BE49-F238E27FC236}">
                <a16:creationId xmlns:a16="http://schemas.microsoft.com/office/drawing/2014/main" id="{775B035E-D481-4112-B3BE-C16815EFCC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594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1026" name="Picture 2" descr="Afbeeldingsresultaat voor likdoorn"/>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7966697" y="3589867"/>
            <a:ext cx="3737397" cy="1868698"/>
          </a:xfrm>
          <a:prstGeom prst="rect">
            <a:avLst/>
          </a:prstGeom>
          <a:noFill/>
          <a:extLst>
            <a:ext uri="{909E8E84-426E-40DD-AFC4-6F175D3DCCD1}">
              <a14:hiddenFill xmlns:a14="http://schemas.microsoft.com/office/drawing/2010/main">
                <a:solidFill>
                  <a:srgbClr val="FFFFFF"/>
                </a:solidFill>
              </a14:hiddenFill>
            </a:ext>
          </a:extLst>
        </p:spPr>
      </p:pic>
      <p:sp>
        <p:nvSpPr>
          <p:cNvPr id="7" name="Tijdelijke aanduiding voor inhoud 2"/>
          <p:cNvSpPr txBox="1">
            <a:spLocks/>
          </p:cNvSpPr>
          <p:nvPr/>
        </p:nvSpPr>
        <p:spPr>
          <a:xfrm>
            <a:off x="7023594" y="5796666"/>
            <a:ext cx="4053198" cy="315375"/>
          </a:xfrm>
          <a:prstGeom prst="rect">
            <a:avLst/>
          </a:prstGeom>
        </p:spPr>
        <p:txBody>
          <a:bodyPr vert="horz" lIns="45720" tIns="45720" rIns="4572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Font typeface="Tw Cen MT" panose="020B0602020104020603" pitchFamily="34" charset="0"/>
              <a:buNone/>
            </a:pPr>
            <a:endParaRPr lang="nl-NL" sz="2000" b="1" dirty="0"/>
          </a:p>
        </p:txBody>
      </p:sp>
    </p:spTree>
    <p:extLst>
      <p:ext uri="{BB962C8B-B14F-4D97-AF65-F5344CB8AC3E}">
        <p14:creationId xmlns:p14="http://schemas.microsoft.com/office/powerpoint/2010/main" val="376591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6EE54165-91AD-43D5-9076-70511D56D7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84632"/>
            <a:ext cx="779472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270F25EE-F881-4EA2-A751-F9145718C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4150595"/>
            <a:ext cx="7798447"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219802" y="1899019"/>
            <a:ext cx="6685507" cy="1738808"/>
          </a:xfrm>
        </p:spPr>
        <p:txBody>
          <a:bodyPr>
            <a:normAutofit/>
          </a:bodyPr>
          <a:lstStyle/>
          <a:p>
            <a:r>
              <a:rPr lang="nl-NL" b="1" dirty="0"/>
              <a:t>Verruca </a:t>
            </a:r>
            <a:r>
              <a:rPr lang="nl-NL" b="1" dirty="0" err="1"/>
              <a:t>plana</a:t>
            </a:r>
            <a:r>
              <a:rPr lang="nl-NL" b="1" dirty="0"/>
              <a:t> (vlakke wrat)</a:t>
            </a:r>
          </a:p>
        </p:txBody>
      </p:sp>
      <p:pic>
        <p:nvPicPr>
          <p:cNvPr id="3074" name="Picture 2" descr="Vlakke wrat, verruca plana"/>
          <p:cNvPicPr>
            <a:picLocks noChangeAspect="1" noChangeArrowheads="1"/>
          </p:cNvPicPr>
          <p:nvPr/>
        </p:nvPicPr>
        <p:blipFill rotWithShape="1">
          <a:blip r:embed="rId2">
            <a:extLst>
              <a:ext uri="{28A0092B-C50C-407E-A947-70E740481C1C}">
                <a14:useLocalDpi xmlns:a14="http://schemas.microsoft.com/office/drawing/2010/main" val="0"/>
              </a:ext>
            </a:extLst>
          </a:blip>
          <a:srcRect l="1820" r="28672" b="3"/>
          <a:stretch/>
        </p:blipFill>
        <p:spPr bwMode="auto">
          <a:xfrm>
            <a:off x="484632" y="484632"/>
            <a:ext cx="3248521" cy="3505095"/>
          </a:xfrm>
          <a:prstGeom prst="rect">
            <a:avLst/>
          </a:prstGeom>
          <a:noFill/>
          <a:extLst>
            <a:ext uri="{909E8E84-426E-40DD-AFC4-6F175D3DCCD1}">
              <a14:hiddenFill xmlns:a14="http://schemas.microsoft.com/office/drawing/2010/main">
                <a:solidFill>
                  <a:srgbClr val="FFFFFF"/>
                </a:solidFill>
              </a14:hiddenFill>
            </a:ext>
          </a:extLst>
        </p:spPr>
      </p:pic>
      <p:sp>
        <p:nvSpPr>
          <p:cNvPr id="3080" name="Content Placeholder 3079">
            <a:extLst>
              <a:ext uri="{FF2B5EF4-FFF2-40B4-BE49-F238E27FC236}">
                <a16:creationId xmlns:a16="http://schemas.microsoft.com/office/drawing/2014/main" id="{A30ABF08-A61D-42F5-8F67-939162C2499E}"/>
              </a:ext>
            </a:extLst>
          </p:cNvPr>
          <p:cNvSpPr>
            <a:spLocks noGrp="1"/>
          </p:cNvSpPr>
          <p:nvPr>
            <p:ph idx="1"/>
          </p:nvPr>
        </p:nvSpPr>
        <p:spPr>
          <a:xfrm>
            <a:off x="4219802" y="804998"/>
            <a:ext cx="7150608" cy="2871216"/>
          </a:xfrm>
        </p:spPr>
        <p:txBody>
          <a:bodyPr>
            <a:normAutofit/>
          </a:bodyPr>
          <a:lstStyle/>
          <a:p>
            <a:endParaRPr lang="en-US" dirty="0">
              <a:solidFill>
                <a:srgbClr val="FFFFFF"/>
              </a:solidFill>
            </a:endParaRPr>
          </a:p>
        </p:txBody>
      </p:sp>
      <p:pic>
        <p:nvPicPr>
          <p:cNvPr id="3076" name="Picture 4" descr="Vlakke wrat, verruca plana"/>
          <p:cNvPicPr>
            <a:picLocks noChangeAspect="1" noChangeArrowheads="1"/>
          </p:cNvPicPr>
          <p:nvPr/>
        </p:nvPicPr>
        <p:blipFill rotWithShape="1">
          <a:blip r:embed="rId3">
            <a:extLst>
              <a:ext uri="{28A0092B-C50C-407E-A947-70E740481C1C}">
                <a14:useLocalDpi xmlns:a14="http://schemas.microsoft.com/office/drawing/2010/main" val="0"/>
              </a:ext>
            </a:extLst>
          </a:blip>
          <a:srcRect r="-4" b="8394"/>
          <a:stretch/>
        </p:blipFill>
        <p:spPr bwMode="auto">
          <a:xfrm>
            <a:off x="484632" y="4150595"/>
            <a:ext cx="3248521" cy="2231809"/>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Straight Connector 78">
            <a:extLst>
              <a:ext uri="{FF2B5EF4-FFF2-40B4-BE49-F238E27FC236}">
                <a16:creationId xmlns:a16="http://schemas.microsoft.com/office/drawing/2014/main" id="{1C6414D8-5921-41A2-9DAC-283BBF6501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422775" y="4803229"/>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821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024128" y="585216"/>
            <a:ext cx="9720072" cy="1499616"/>
          </a:xfrm>
        </p:spPr>
        <p:txBody>
          <a:bodyPr vert="horz" lIns="91440" tIns="45720" rIns="91440" bIns="45720" rtlCol="0" anchor="ctr">
            <a:normAutofit/>
          </a:bodyPr>
          <a:lstStyle/>
          <a:p>
            <a:r>
              <a:rPr lang="en-US" b="1" dirty="0"/>
              <a:t>Verruca </a:t>
            </a:r>
            <a:r>
              <a:rPr lang="en-US" b="1" dirty="0" err="1"/>
              <a:t>filiformis</a:t>
            </a:r>
            <a:endParaRPr lang="en-US" b="1" dirty="0"/>
          </a:p>
        </p:txBody>
      </p:sp>
      <p:sp>
        <p:nvSpPr>
          <p:cNvPr id="6" name="Tijdelijke aanduiding voor inhoud 2"/>
          <p:cNvSpPr txBox="1">
            <a:spLocks/>
          </p:cNvSpPr>
          <p:nvPr/>
        </p:nvSpPr>
        <p:spPr>
          <a:xfrm>
            <a:off x="1024128" y="2286000"/>
            <a:ext cx="4754880"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Font typeface="Tw Cen MT" panose="020B0602020104020603" pitchFamily="34" charset="0"/>
              <a:buNone/>
            </a:pPr>
            <a:r>
              <a:rPr lang="en-US" dirty="0" err="1"/>
              <a:t>Vingervormige</a:t>
            </a:r>
            <a:r>
              <a:rPr lang="en-US" dirty="0"/>
              <a:t> </a:t>
            </a:r>
            <a:r>
              <a:rPr lang="en-US" dirty="0" err="1"/>
              <a:t>uitstulping</a:t>
            </a:r>
            <a:r>
              <a:rPr lang="en-US" dirty="0"/>
              <a:t> van de </a:t>
            </a:r>
            <a:r>
              <a:rPr lang="en-US" dirty="0" err="1"/>
              <a:t>huid</a:t>
            </a:r>
            <a:r>
              <a:rPr lang="en-US" dirty="0"/>
              <a:t>. </a:t>
            </a:r>
            <a:r>
              <a:rPr lang="en-US" dirty="0" err="1"/>
              <a:t>Zitten</a:t>
            </a:r>
            <a:r>
              <a:rPr lang="en-US" dirty="0"/>
              <a:t> </a:t>
            </a:r>
            <a:r>
              <a:rPr lang="en-US" dirty="0" err="1"/>
              <a:t>vooral</a:t>
            </a:r>
            <a:r>
              <a:rPr lang="en-US" dirty="0"/>
              <a:t> op </a:t>
            </a:r>
            <a:r>
              <a:rPr lang="en-US" dirty="0" err="1"/>
              <a:t>neus</a:t>
            </a:r>
            <a:r>
              <a:rPr lang="en-US" dirty="0"/>
              <a:t>, </a:t>
            </a:r>
            <a:r>
              <a:rPr lang="en-US" dirty="0" err="1"/>
              <a:t>lippen</a:t>
            </a:r>
            <a:r>
              <a:rPr lang="en-US" dirty="0"/>
              <a:t> of </a:t>
            </a:r>
            <a:r>
              <a:rPr lang="en-US" dirty="0" err="1"/>
              <a:t>oogleden</a:t>
            </a:r>
            <a:r>
              <a:rPr lang="en-US" dirty="0"/>
              <a:t>.</a:t>
            </a:r>
          </a:p>
        </p:txBody>
      </p:sp>
      <p:pic>
        <p:nvPicPr>
          <p:cNvPr id="4098" name="Picture 2" descr="Draadvormige wrat, verruca filliformis"/>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5625" r="-1" b="-1"/>
          <a:stretch/>
        </p:blipFill>
        <p:spPr bwMode="auto">
          <a:xfrm>
            <a:off x="6979922" y="1971040"/>
            <a:ext cx="4526278" cy="4023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802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0" y="804333"/>
            <a:ext cx="4356688" cy="5249334"/>
          </a:xfrm>
        </p:spPr>
        <p:txBody>
          <a:bodyPr>
            <a:normAutofit/>
          </a:bodyPr>
          <a:lstStyle/>
          <a:p>
            <a:pPr algn="r"/>
            <a:r>
              <a:rPr lang="nl-NL" sz="2400" b="1" dirty="0">
                <a:solidFill>
                  <a:srgbClr val="FFFFFF"/>
                </a:solidFill>
              </a:rPr>
              <a:t>Behandelingsmethode</a:t>
            </a:r>
            <a:endParaRPr lang="nl-NL" sz="1600" b="1" dirty="0">
              <a:solidFill>
                <a:srgbClr val="FFFFFF"/>
              </a:solidFill>
            </a:endParaRPr>
          </a:p>
        </p:txBody>
      </p:sp>
      <p:sp>
        <p:nvSpPr>
          <p:cNvPr id="3" name="Tijdelijke aanduiding voor inhoud 2"/>
          <p:cNvSpPr>
            <a:spLocks noGrp="1"/>
          </p:cNvSpPr>
          <p:nvPr>
            <p:ph idx="1"/>
          </p:nvPr>
        </p:nvSpPr>
        <p:spPr>
          <a:xfrm>
            <a:off x="4951048" y="804333"/>
            <a:ext cx="6306003" cy="5249334"/>
          </a:xfrm>
        </p:spPr>
        <p:txBody>
          <a:bodyPr anchor="ctr">
            <a:normAutofit/>
          </a:bodyPr>
          <a:lstStyle/>
          <a:p>
            <a:pPr marL="0" indent="0">
              <a:buNone/>
            </a:pPr>
            <a:r>
              <a:rPr lang="nl-NL" b="1" dirty="0"/>
              <a:t>Cryotherapie: stikstof.</a:t>
            </a:r>
          </a:p>
          <a:p>
            <a:pPr>
              <a:buFont typeface="Wingdings" panose="05000000000000000000" pitchFamily="2" charset="2"/>
              <a:buChar char="v"/>
            </a:pPr>
            <a:r>
              <a:rPr lang="nl-NL" dirty="0"/>
              <a:t> -196 graden Celsius</a:t>
            </a:r>
          </a:p>
          <a:p>
            <a:pPr>
              <a:buFont typeface="Wingdings" panose="05000000000000000000" pitchFamily="2" charset="2"/>
              <a:buChar char="v"/>
            </a:pPr>
            <a:r>
              <a:rPr lang="nl-NL" dirty="0"/>
              <a:t> Nadeel: pijnlijk, blaarvorming/zwelling;</a:t>
            </a:r>
          </a:p>
          <a:p>
            <a:pPr>
              <a:buFont typeface="Wingdings" panose="05000000000000000000" pitchFamily="2" charset="2"/>
              <a:buChar char="v"/>
            </a:pPr>
            <a:r>
              <a:rPr lang="nl-NL" dirty="0"/>
              <a:t> Soms bloeduitstorting, infectiegevaar (zeldzaam);</a:t>
            </a:r>
          </a:p>
          <a:p>
            <a:pPr>
              <a:buFont typeface="Wingdings" panose="05000000000000000000" pitchFamily="2" charset="2"/>
              <a:buChar char="v"/>
            </a:pPr>
            <a:r>
              <a:rPr lang="nl-NL" dirty="0"/>
              <a:t> Stikstof vervliegt bij aanraking met zuurstof;</a:t>
            </a:r>
          </a:p>
          <a:p>
            <a:pPr>
              <a:buFont typeface="Wingdings" panose="05000000000000000000" pitchFamily="2" charset="2"/>
              <a:buChar char="v"/>
            </a:pPr>
            <a:r>
              <a:rPr lang="nl-NL" dirty="0"/>
              <a:t> Sprayen of aanbrengen met wattenstokje.</a:t>
            </a:r>
          </a:p>
        </p:txBody>
      </p:sp>
    </p:spTree>
    <p:extLst>
      <p:ext uri="{BB962C8B-B14F-4D97-AF65-F5344CB8AC3E}">
        <p14:creationId xmlns:p14="http://schemas.microsoft.com/office/powerpoint/2010/main" val="5480943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E83C1F785C764F9A38FCBEC29DD7B3" ma:contentTypeVersion="10" ma:contentTypeDescription="Een nieuw document maken." ma:contentTypeScope="" ma:versionID="0fb06cb005f37fafc9543f4e2c773577">
  <xsd:schema xmlns:xsd="http://www.w3.org/2001/XMLSchema" xmlns:xs="http://www.w3.org/2001/XMLSchema" xmlns:p="http://schemas.microsoft.com/office/2006/metadata/properties" xmlns:ns3="fe7f3640-dee9-45f0-a89d-e6c05832ed7a" xmlns:ns4="9912d8de-1901-472a-966c-e2330e0360c6" targetNamespace="http://schemas.microsoft.com/office/2006/metadata/properties" ma:root="true" ma:fieldsID="94563ff4be7fab35ddba5810d93998b2" ns3:_="" ns4:_="">
    <xsd:import namespace="fe7f3640-dee9-45f0-a89d-e6c05832ed7a"/>
    <xsd:import namespace="9912d8de-1901-472a-966c-e2330e0360c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f3640-dee9-45f0-a89d-e6c05832ed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12d8de-1901-472a-966c-e2330e0360c6"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566A62-2973-480E-B99E-5EC44D4493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7f3640-dee9-45f0-a89d-e6c05832ed7a"/>
    <ds:schemaRef ds:uri="9912d8de-1901-472a-966c-e2330e036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935FFE-FA86-4C5F-BEFB-81B7D612A3A7}">
  <ds:schemaRefs>
    <ds:schemaRef ds:uri="http://schemas.microsoft.com/sharepoint/v3/contenttype/forms"/>
  </ds:schemaRefs>
</ds:datastoreItem>
</file>

<file path=customXml/itemProps3.xml><?xml version="1.0" encoding="utf-8"?>
<ds:datastoreItem xmlns:ds="http://schemas.openxmlformats.org/officeDocument/2006/customXml" ds:itemID="{A58DFF58-AED5-4A38-8FE4-59337A17F663}">
  <ds:schemaRefs>
    <ds:schemaRef ds:uri="http://purl.org/dc/terms/"/>
    <ds:schemaRef ds:uri="http://schemas.microsoft.com/office/infopath/2007/PartnerControls"/>
    <ds:schemaRef ds:uri="http://schemas.microsoft.com/office/2006/documentManagement/types"/>
    <ds:schemaRef ds:uri="http://www.w3.org/XML/1998/namespace"/>
    <ds:schemaRef ds:uri="http://purl.org/dc/elements/1.1/"/>
    <ds:schemaRef ds:uri="http://purl.org/dc/dcmitype/"/>
    <ds:schemaRef ds:uri="http://schemas.microsoft.com/office/2006/metadata/properties"/>
    <ds:schemaRef ds:uri="http://schemas.openxmlformats.org/package/2006/metadata/core-properties"/>
    <ds:schemaRef ds:uri="9912d8de-1901-472a-966c-e2330e0360c6"/>
    <ds:schemaRef ds:uri="fe7f3640-dee9-45f0-a89d-e6c05832ed7a"/>
  </ds:schemaRefs>
</ds:datastoreItem>
</file>

<file path=docProps/app.xml><?xml version="1.0" encoding="utf-8"?>
<Properties xmlns="http://schemas.openxmlformats.org/officeDocument/2006/extended-properties" xmlns:vt="http://schemas.openxmlformats.org/officeDocument/2006/docPropsVTypes">
  <Template>TM03457444[[fn=Basis]]</Template>
  <TotalTime>60</TotalTime>
  <Words>1217</Words>
  <Application>Microsoft Office PowerPoint</Application>
  <PresentationFormat>Breedbeeld</PresentationFormat>
  <Paragraphs>115</Paragraphs>
  <Slides>20</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20</vt:i4>
      </vt:variant>
    </vt:vector>
  </HeadingPairs>
  <TitlesOfParts>
    <vt:vector size="27" baseType="lpstr">
      <vt:lpstr>Arial</vt:lpstr>
      <vt:lpstr>Calibri</vt:lpstr>
      <vt:lpstr>Century Gothic</vt:lpstr>
      <vt:lpstr>Tw Cen MT</vt:lpstr>
      <vt:lpstr>Wingdings</vt:lpstr>
      <vt:lpstr>Wingdings 3</vt:lpstr>
      <vt:lpstr>Integraal</vt:lpstr>
      <vt:lpstr>Medisch technisch handelen</vt:lpstr>
      <vt:lpstr>Wat te doen?</vt:lpstr>
      <vt:lpstr>Wratten (Verrucae) H6.6</vt:lpstr>
      <vt:lpstr>Hoe ontstaan wratten?</vt:lpstr>
      <vt:lpstr>Soorten wratten</vt:lpstr>
      <vt:lpstr>Verruca plantaris/ voetwrat</vt:lpstr>
      <vt:lpstr>Verruca plana (vlakke wrat)</vt:lpstr>
      <vt:lpstr>Verruca filiformis</vt:lpstr>
      <vt:lpstr>Behandelingsmethode</vt:lpstr>
      <vt:lpstr>Behandelingsmethoden</vt:lpstr>
      <vt:lpstr>Behandelingsmethoden</vt:lpstr>
      <vt:lpstr>Excochleatie</vt:lpstr>
      <vt:lpstr>Allergietest H5.21</vt:lpstr>
      <vt:lpstr>Diverse methodes</vt:lpstr>
      <vt:lpstr>plakproef</vt:lpstr>
      <vt:lpstr>Plakproef afspraken</vt:lpstr>
      <vt:lpstr>Teken H6.8</vt:lpstr>
      <vt:lpstr>Tekenbeet</vt:lpstr>
      <vt:lpstr>Wat te doen bij een tekenbeet?</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Medisch technisch handelen</dc:title>
  <dc:creator>Hanneke van Tuinen</dc:creator>
  <cp:lastModifiedBy>Hanneke van Tuinen</cp:lastModifiedBy>
  <cp:revision>4</cp:revision>
  <dcterms:created xsi:type="dcterms:W3CDTF">2020-05-11T11:41:33Z</dcterms:created>
  <dcterms:modified xsi:type="dcterms:W3CDTF">2020-05-11T12:42:22Z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0x0101007EE83C1F785C764F9A38FCBEC29DD7B3</vt:lpwstr>
  </property>
</Properties>
</file>